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48" r:id="rId1"/>
  </p:sldMasterIdLst>
  <p:notesMasterIdLst>
    <p:notesMasterId r:id="rId39"/>
  </p:notesMasterIdLst>
  <p:sldIdLst>
    <p:sldId id="256" r:id="rId2"/>
    <p:sldId id="288" r:id="rId3"/>
    <p:sldId id="287" r:id="rId4"/>
    <p:sldId id="282" r:id="rId5"/>
    <p:sldId id="283" r:id="rId6"/>
    <p:sldId id="289" r:id="rId7"/>
    <p:sldId id="290" r:id="rId8"/>
    <p:sldId id="285" r:id="rId9"/>
    <p:sldId id="259" r:id="rId10"/>
    <p:sldId id="293" r:id="rId11"/>
    <p:sldId id="261" r:id="rId12"/>
    <p:sldId id="281" r:id="rId13"/>
    <p:sldId id="284" r:id="rId14"/>
    <p:sldId id="291" r:id="rId15"/>
    <p:sldId id="303" r:id="rId16"/>
    <p:sldId id="313" r:id="rId17"/>
    <p:sldId id="295" r:id="rId18"/>
    <p:sldId id="280" r:id="rId19"/>
    <p:sldId id="292" r:id="rId20"/>
    <p:sldId id="296" r:id="rId21"/>
    <p:sldId id="298" r:id="rId22"/>
    <p:sldId id="308" r:id="rId23"/>
    <p:sldId id="316" r:id="rId24"/>
    <p:sldId id="309" r:id="rId25"/>
    <p:sldId id="305" r:id="rId26"/>
    <p:sldId id="307" r:id="rId27"/>
    <p:sldId id="306" r:id="rId28"/>
    <p:sldId id="312" r:id="rId29"/>
    <p:sldId id="310" r:id="rId30"/>
    <p:sldId id="311" r:id="rId31"/>
    <p:sldId id="314" r:id="rId32"/>
    <p:sldId id="299" r:id="rId33"/>
    <p:sldId id="317" r:id="rId34"/>
    <p:sldId id="300" r:id="rId35"/>
    <p:sldId id="302" r:id="rId36"/>
    <p:sldId id="301" r:id="rId37"/>
    <p:sldId id="258" r:id="rId38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ladyslaw Kielbasa" initials="WK" lastIdx="1" clrIdx="0">
    <p:extLst>
      <p:ext uri="{19B8F6BF-5375-455C-9EA6-DF929625EA0E}">
        <p15:presenceInfo xmlns:p15="http://schemas.microsoft.com/office/powerpoint/2012/main" userId="d149844e1a6225e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4480"/>
    <a:srgbClr val="FD795F"/>
    <a:srgbClr val="E1771F"/>
    <a:srgbClr val="DBC525"/>
    <a:srgbClr val="C7691B"/>
    <a:srgbClr val="DB5D25"/>
    <a:srgbClr val="024078"/>
    <a:srgbClr val="024A8C"/>
    <a:srgbClr val="024C90"/>
    <a:srgbClr val="023E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35" autoAdjust="0"/>
    <p:restoredTop sz="94652" autoAdjust="0"/>
  </p:normalViewPr>
  <p:slideViewPr>
    <p:cSldViewPr>
      <p:cViewPr varScale="1">
        <p:scale>
          <a:sx n="107" d="100"/>
          <a:sy n="107" d="100"/>
        </p:scale>
        <p:origin x="138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3FA78F-CA8D-4BBF-9592-37384D274DFF}" type="datetimeFigureOut">
              <a:rPr lang="pl-PL" smtClean="0"/>
              <a:t>17.12.2023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A808E-EDEF-4D1C-881E-7A6673784EB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861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A808E-EDEF-4D1C-881E-7A6673784EBD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4931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0783008-4389-F07A-F80C-F5BC1F837B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BBD79F2-B682-8F67-753E-E66B3351DF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D906789-B9DB-3224-6A57-42E219B98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11D0848-F780-D2D3-4C85-5C4C42AFB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FDDEECA-E6F4-A2F7-3FE6-1172BFBCF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727F1D-F3F7-4B64-A944-5D1AEA603688}" type="slidenum">
              <a:rPr lang="es-ES" altLang="pl-PL"/>
              <a:pPr/>
              <a:t>‹#›</a:t>
            </a:fld>
            <a:endParaRPr lang="es-ES" altLang="pl-PL"/>
          </a:p>
        </p:txBody>
      </p:sp>
    </p:spTree>
    <p:extLst>
      <p:ext uri="{BB962C8B-B14F-4D97-AF65-F5344CB8AC3E}">
        <p14:creationId xmlns:p14="http://schemas.microsoft.com/office/powerpoint/2010/main" val="426304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97C4919-0796-9108-607C-8D9288056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06A18E0-C4C9-75FC-653E-D4C92D5D10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5D95A81-ED2C-1450-2274-DBCF262CF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9EF4A87-F266-7F0D-5C3D-2E4E41C9E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6EF22B7-47C7-1044-0EF1-89B4B2221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FBD144-04AD-46A5-BC6C-710BE1AD7F6F}" type="slidenum">
              <a:rPr lang="es-ES" altLang="pl-PL"/>
              <a:pPr/>
              <a:t>‹#›</a:t>
            </a:fld>
            <a:endParaRPr lang="es-ES" altLang="pl-PL"/>
          </a:p>
        </p:txBody>
      </p:sp>
    </p:spTree>
    <p:extLst>
      <p:ext uri="{BB962C8B-B14F-4D97-AF65-F5344CB8AC3E}">
        <p14:creationId xmlns:p14="http://schemas.microsoft.com/office/powerpoint/2010/main" val="3483824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F6E62ED2-A094-0C06-06B8-D7A2DDE9AC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0B50E89C-57EC-A2B9-C479-EB6B42DA0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F1231D1-9E97-C440-F618-BDDB4B497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8CBFBCD-3403-DE36-2F1B-2DDC67C3F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5423603-F889-73BE-C047-EC667621B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68BF2B-B493-46B2-8E99-70F7914B1B13}" type="slidenum">
              <a:rPr lang="es-ES" altLang="pl-PL"/>
              <a:pPr/>
              <a:t>‹#›</a:t>
            </a:fld>
            <a:endParaRPr lang="es-ES" altLang="pl-PL"/>
          </a:p>
        </p:txBody>
      </p:sp>
    </p:spTree>
    <p:extLst>
      <p:ext uri="{BB962C8B-B14F-4D97-AF65-F5344CB8AC3E}">
        <p14:creationId xmlns:p14="http://schemas.microsoft.com/office/powerpoint/2010/main" val="2127736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06FE8C8-2942-3523-93D6-5AAAA2671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D70FE13-81C1-7DEF-78C9-1749C26606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14148BA-3E0B-FF60-58C4-864AB23D2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FF35E2A-909D-4746-A61C-68CBFEB04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984003E-C0DE-1B9F-69CA-1BC30BFDD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2FCC77-E970-4B1B-9A9A-77B94E594A5D}" type="slidenum">
              <a:rPr lang="es-ES" altLang="pl-PL"/>
              <a:pPr/>
              <a:t>‹#›</a:t>
            </a:fld>
            <a:endParaRPr lang="es-ES" altLang="pl-PL"/>
          </a:p>
        </p:txBody>
      </p:sp>
    </p:spTree>
    <p:extLst>
      <p:ext uri="{BB962C8B-B14F-4D97-AF65-F5344CB8AC3E}">
        <p14:creationId xmlns:p14="http://schemas.microsoft.com/office/powerpoint/2010/main" val="1371132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16C1CB-2C9D-BEE0-0FA1-9719A8E1D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54B7B77-B0AD-9D89-E916-F341B426B4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D5E76DD-084A-69A6-E145-6FF47C03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5DD1F02-BA32-407E-ABE9-103E30F0A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F2A4334-061F-492C-F8B5-422C77CC6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AF0193-E6E1-4BCF-8DE6-F624B955A519}" type="slidenum">
              <a:rPr lang="es-ES" altLang="pl-PL"/>
              <a:pPr/>
              <a:t>‹#›</a:t>
            </a:fld>
            <a:endParaRPr lang="es-ES" altLang="pl-PL"/>
          </a:p>
        </p:txBody>
      </p:sp>
    </p:spTree>
    <p:extLst>
      <p:ext uri="{BB962C8B-B14F-4D97-AF65-F5344CB8AC3E}">
        <p14:creationId xmlns:p14="http://schemas.microsoft.com/office/powerpoint/2010/main" val="1787573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23B0D0-8712-AE36-19E2-AC0B87DC6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B1A249C-5316-39DC-8820-F24106373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B95E377-10AB-D625-2B1A-3ECFCB6896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D9D2E82-2ED7-E424-269E-B3B3D3261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601C2AA-7A82-FF4E-70E6-DF764314A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7D554E8-DF22-C4F0-F0E8-6763C5483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635ACE-762E-4808-B43E-6F09FAD02764}" type="slidenum">
              <a:rPr lang="es-ES" altLang="pl-PL"/>
              <a:pPr/>
              <a:t>‹#›</a:t>
            </a:fld>
            <a:endParaRPr lang="es-ES" altLang="pl-PL"/>
          </a:p>
        </p:txBody>
      </p:sp>
    </p:spTree>
    <p:extLst>
      <p:ext uri="{BB962C8B-B14F-4D97-AF65-F5344CB8AC3E}">
        <p14:creationId xmlns:p14="http://schemas.microsoft.com/office/powerpoint/2010/main" val="712844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DBF6AB-A193-BB80-D97D-7D0B5023E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73CAA04-3832-EC90-BC57-50EB3E92EB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71455EF-BE57-FE94-47DB-43E7508E86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22AABA2A-67C2-5151-22AA-9E7E4272CD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E9F3B386-031A-6B6E-356D-82AA6BFBAA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C8DDD17F-B0E6-FA6E-786D-8B7BFB5FF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A8BECC86-FDD5-291D-DAB6-56128B0EC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574E4631-386B-2E21-A8F4-F34008FDF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E6AC9-2E6A-452F-9B08-C5DF2541C501}" type="slidenum">
              <a:rPr lang="es-ES" altLang="pl-PL"/>
              <a:pPr/>
              <a:t>‹#›</a:t>
            </a:fld>
            <a:endParaRPr lang="es-ES" altLang="pl-PL"/>
          </a:p>
        </p:txBody>
      </p:sp>
    </p:spTree>
    <p:extLst>
      <p:ext uri="{BB962C8B-B14F-4D97-AF65-F5344CB8AC3E}">
        <p14:creationId xmlns:p14="http://schemas.microsoft.com/office/powerpoint/2010/main" val="2311576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8DDF4B-9B00-30A8-8A6E-70C2FF381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2B6F80C2-005F-409D-DDC9-BE3266962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16240CE7-024A-7089-639B-2EB346811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50397F0-9EC1-0024-9FB2-1F87600E2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74E064-5483-4074-AD20-E77E30FE4F14}" type="slidenum">
              <a:rPr lang="es-ES" altLang="pl-PL"/>
              <a:pPr/>
              <a:t>‹#›</a:t>
            </a:fld>
            <a:endParaRPr lang="es-ES" altLang="pl-PL"/>
          </a:p>
        </p:txBody>
      </p:sp>
    </p:spTree>
    <p:extLst>
      <p:ext uri="{BB962C8B-B14F-4D97-AF65-F5344CB8AC3E}">
        <p14:creationId xmlns:p14="http://schemas.microsoft.com/office/powerpoint/2010/main" val="366233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5B6D730D-C951-D20A-EAA1-4A157C4F3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9E06571F-9535-A405-27C8-8CD0FCCB1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E560B4F-A2DA-1D74-5FD3-5EA83844D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234A3D-24AB-45D7-BD88-DF48E8330487}" type="slidenum">
              <a:rPr lang="es-ES" altLang="pl-PL"/>
              <a:pPr/>
              <a:t>‹#›</a:t>
            </a:fld>
            <a:endParaRPr lang="es-ES" altLang="pl-PL"/>
          </a:p>
        </p:txBody>
      </p:sp>
    </p:spTree>
    <p:extLst>
      <p:ext uri="{BB962C8B-B14F-4D97-AF65-F5344CB8AC3E}">
        <p14:creationId xmlns:p14="http://schemas.microsoft.com/office/powerpoint/2010/main" val="25196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B448165-A376-2BEA-1171-612A1DCB7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512A94A-A6CE-28CE-663D-342DF0D496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56E70A4-E97D-3AF8-4FBA-BF9FA189B2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02A1DCC-355A-BE2B-A917-F40012446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C680574-22EA-C361-0EC2-A2F84E0AE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1A83B2D-958F-4B7C-73E1-A42B12509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7D9524-8229-4655-B61C-13B9C55E03B8}" type="slidenum">
              <a:rPr lang="es-ES" altLang="pl-PL"/>
              <a:pPr/>
              <a:t>‹#›</a:t>
            </a:fld>
            <a:endParaRPr lang="es-ES" altLang="pl-PL"/>
          </a:p>
        </p:txBody>
      </p:sp>
    </p:spTree>
    <p:extLst>
      <p:ext uri="{BB962C8B-B14F-4D97-AF65-F5344CB8AC3E}">
        <p14:creationId xmlns:p14="http://schemas.microsoft.com/office/powerpoint/2010/main" val="3623812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EE1D022-ABFA-CF98-1942-CD112D242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396AFEAC-D5F1-46F4-9D3A-9F907B4843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7DEAD45-4BB4-8C07-C79E-88B675F106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C9E8C23-BBD8-D314-7F67-909EAE0FB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5203B5F-E956-4DFE-3D40-442F0F195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CEDE7E1-4558-893D-BF1E-1B2208F94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65699D-76E7-4EC0-BC50-DF4906FC0DE7}" type="slidenum">
              <a:rPr lang="es-ES" altLang="pl-PL"/>
              <a:pPr/>
              <a:t>‹#›</a:t>
            </a:fld>
            <a:endParaRPr lang="es-ES" altLang="pl-PL"/>
          </a:p>
        </p:txBody>
      </p:sp>
    </p:spTree>
    <p:extLst>
      <p:ext uri="{BB962C8B-B14F-4D97-AF65-F5344CB8AC3E}">
        <p14:creationId xmlns:p14="http://schemas.microsoft.com/office/powerpoint/2010/main" val="476082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A1B493F-D2AD-5C37-6FDE-FCDB0F0B93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pl-PL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3DFF1BB-AE68-488C-9370-FB0C6A02F2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pl-PL"/>
              <a:t>Haga clic para modificar el estilo de texto del patrón</a:t>
            </a:r>
          </a:p>
          <a:p>
            <a:pPr lvl="1"/>
            <a:r>
              <a:rPr lang="es-ES" altLang="pl-PL"/>
              <a:t>Segundo nivel</a:t>
            </a:r>
          </a:p>
          <a:p>
            <a:pPr lvl="2"/>
            <a:r>
              <a:rPr lang="es-ES" altLang="pl-PL"/>
              <a:t>Tercer nivel</a:t>
            </a:r>
          </a:p>
          <a:p>
            <a:pPr lvl="3"/>
            <a:r>
              <a:rPr lang="es-ES" altLang="pl-PL"/>
              <a:t>Cuarto nivel</a:t>
            </a:r>
          </a:p>
          <a:p>
            <a:pPr lvl="4"/>
            <a:r>
              <a:rPr lang="es-ES" altLang="pl-PL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92CE529-FD48-6E49-3103-2B21C640E6D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 altLang="pl-PL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8A68B74-DC68-964F-818D-78319BDCD64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 altLang="pl-PL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7940E77-BB40-6622-9853-A19BE6C8C8E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74B99D4-3785-4EEC-BBD4-4CEF90959680}" type="slidenum">
              <a:rPr lang="es-ES" altLang="pl-PL"/>
              <a:pPr/>
              <a:t>‹#›</a:t>
            </a:fld>
            <a:endParaRPr lang="es-ES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stinghousenuclear.com/Portals/0/Technovation%20Stuff/Accident%20Tolerant%20Fuel%20Brochure%20.pdf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4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3B37B451-CBD4-533C-F411-7A521228D401}"/>
              </a:ext>
            </a:extLst>
          </p:cNvPr>
          <p:cNvSpPr/>
          <p:nvPr/>
        </p:nvSpPr>
        <p:spPr>
          <a:xfrm>
            <a:off x="8442000" y="6588000"/>
            <a:ext cx="683568" cy="260649"/>
          </a:xfrm>
          <a:prstGeom prst="rect">
            <a:avLst/>
          </a:prstGeom>
          <a:solidFill>
            <a:srgbClr val="023E74"/>
          </a:solidFill>
          <a:ln>
            <a:solidFill>
              <a:srgbClr val="024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58" name="Rectangle 110">
            <a:extLst>
              <a:ext uri="{FF2B5EF4-FFF2-40B4-BE49-F238E27FC236}">
                <a16:creationId xmlns:a16="http://schemas.microsoft.com/office/drawing/2014/main" id="{AE12032B-1C2E-E442-0114-455FE47C16A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79712" y="5077668"/>
            <a:ext cx="7056784" cy="1080119"/>
          </a:xfrm>
          <a:noFill/>
          <a:ln/>
        </p:spPr>
        <p:txBody>
          <a:bodyPr anchor="ctr"/>
          <a:lstStyle/>
          <a:p>
            <a:r>
              <a:rPr lang="pl-PL" altLang="pl-PL" sz="2200" b="1" dirty="0">
                <a:solidFill>
                  <a:srgbClr val="DB5D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Bezpieczeństwo EJ z reaktorami generacji III+</a:t>
            </a:r>
            <a:r>
              <a:rPr lang="en-US" altLang="pl-PL" sz="2200" b="1" dirty="0">
                <a:solidFill>
                  <a:srgbClr val="DB5D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pl-PL" altLang="pl-PL" sz="2200" b="1" dirty="0">
                <a:solidFill>
                  <a:srgbClr val="DB5D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altLang="pl-PL" sz="2200" b="1" dirty="0">
                <a:solidFill>
                  <a:srgbClr val="DB5D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cechy bezpieczeństwa reaktora AP1000</a:t>
            </a:r>
            <a:r>
              <a:rPr lang="en-US" altLang="pl-PL" sz="2200" b="1" dirty="0">
                <a:solidFill>
                  <a:srgbClr val="DB5D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2170" name="Rectangle 122">
            <a:extLst>
              <a:ext uri="{FF2B5EF4-FFF2-40B4-BE49-F238E27FC236}">
                <a16:creationId xmlns:a16="http://schemas.microsoft.com/office/drawing/2014/main" id="{52927FAB-2BFA-A18C-20B9-576D30FB76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688" y="6173811"/>
            <a:ext cx="5472831" cy="54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l-PL" altLang="pl-PL" sz="1400" b="1" dirty="0">
                <a:solidFill>
                  <a:srgbClr val="FFFF00"/>
                </a:solidFill>
              </a:rPr>
              <a:t>ENEX Władysław Kiełbasa, </a:t>
            </a:r>
            <a:r>
              <a:rPr lang="pl-PL" altLang="pl-PL" sz="1400" b="1" dirty="0" err="1">
                <a:solidFill>
                  <a:srgbClr val="FFFF00"/>
                </a:solidFill>
              </a:rPr>
              <a:t>PZSz</a:t>
            </a:r>
            <a:r>
              <a:rPr lang="pl-PL" altLang="pl-PL" sz="1400" b="1" dirty="0">
                <a:solidFill>
                  <a:srgbClr val="FFFF00"/>
                </a:solidFill>
              </a:rPr>
              <a:t> Nr 2, </a:t>
            </a:r>
            <a:r>
              <a:rPr lang="en-US" altLang="pl-PL" sz="1400" b="1" dirty="0">
                <a:solidFill>
                  <a:srgbClr val="FFFF00"/>
                </a:solidFill>
              </a:rPr>
              <a:t>W</a:t>
            </a:r>
            <a:r>
              <a:rPr lang="pl-PL" altLang="pl-PL" sz="1400" b="1" dirty="0" err="1">
                <a:solidFill>
                  <a:srgbClr val="FFFF00"/>
                </a:solidFill>
              </a:rPr>
              <a:t>ejherowo</a:t>
            </a:r>
            <a:r>
              <a:rPr lang="pl-PL" altLang="pl-PL" sz="1400" b="1" dirty="0">
                <a:solidFill>
                  <a:srgbClr val="FFFF00"/>
                </a:solidFill>
              </a:rPr>
              <a:t>, 18.12.2023</a:t>
            </a:r>
            <a:endParaRPr lang="es-ES" altLang="pl-PL" sz="1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BD7655-5D73-A71B-5425-598B34A65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b="1" dirty="0">
                <a:solidFill>
                  <a:schemeClr val="tx1"/>
                </a:solidFill>
              </a:rPr>
              <a:t>Najważniejsze wymagania bezpieczeństwa stawiane</a:t>
            </a:r>
            <a:br>
              <a:rPr lang="pl-PL" sz="2000" b="1" dirty="0">
                <a:solidFill>
                  <a:schemeClr val="tx1"/>
                </a:solidFill>
              </a:rPr>
            </a:br>
            <a:r>
              <a:rPr lang="pl-PL" sz="2000" b="1" dirty="0">
                <a:solidFill>
                  <a:schemeClr val="tx1"/>
                </a:solidFill>
              </a:rPr>
              <a:t>EJ generacji III/III+ </a:t>
            </a:r>
          </a:p>
        </p:txBody>
      </p:sp>
      <p:sp>
        <p:nvSpPr>
          <p:cNvPr id="9" name="Strzałka w cztery strony 2">
            <a:extLst>
              <a:ext uri="{FF2B5EF4-FFF2-40B4-BE49-F238E27FC236}">
                <a16:creationId xmlns:a16="http://schemas.microsoft.com/office/drawing/2014/main" id="{287DC740-D69B-45D9-BEA3-EA2FC09C1858}"/>
              </a:ext>
            </a:extLst>
          </p:cNvPr>
          <p:cNvSpPr/>
          <p:nvPr/>
        </p:nvSpPr>
        <p:spPr>
          <a:xfrm>
            <a:off x="1980000" y="1484784"/>
            <a:ext cx="5184000" cy="5184000"/>
          </a:xfrm>
          <a:prstGeom prst="quadArrow">
            <a:avLst>
              <a:gd name="adj1" fmla="val 2000"/>
              <a:gd name="adj2" fmla="val 4000"/>
              <a:gd name="adj3" fmla="val 5000"/>
            </a:avLst>
          </a:prstGeom>
          <a:solidFill>
            <a:srgbClr val="9A9499">
              <a:alpha val="27000"/>
            </a:srgb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Dowolny kształt 3">
            <a:extLst>
              <a:ext uri="{FF2B5EF4-FFF2-40B4-BE49-F238E27FC236}">
                <a16:creationId xmlns:a16="http://schemas.microsoft.com/office/drawing/2014/main" id="{8DF33207-1015-86AD-26E4-717E4B659342}"/>
              </a:ext>
            </a:extLst>
          </p:cNvPr>
          <p:cNvSpPr/>
          <p:nvPr/>
        </p:nvSpPr>
        <p:spPr>
          <a:xfrm>
            <a:off x="2316960" y="1821744"/>
            <a:ext cx="2073600" cy="2073600"/>
          </a:xfrm>
          <a:custGeom>
            <a:avLst/>
            <a:gdLst>
              <a:gd name="connsiteX0" fmla="*/ 0 w 2073600"/>
              <a:gd name="connsiteY0" fmla="*/ 345607 h 2073600"/>
              <a:gd name="connsiteX1" fmla="*/ 345607 w 2073600"/>
              <a:gd name="connsiteY1" fmla="*/ 0 h 2073600"/>
              <a:gd name="connsiteX2" fmla="*/ 1727993 w 2073600"/>
              <a:gd name="connsiteY2" fmla="*/ 0 h 2073600"/>
              <a:gd name="connsiteX3" fmla="*/ 2073600 w 2073600"/>
              <a:gd name="connsiteY3" fmla="*/ 345607 h 2073600"/>
              <a:gd name="connsiteX4" fmla="*/ 2073600 w 2073600"/>
              <a:gd name="connsiteY4" fmla="*/ 1727993 h 2073600"/>
              <a:gd name="connsiteX5" fmla="*/ 1727993 w 2073600"/>
              <a:gd name="connsiteY5" fmla="*/ 2073600 h 2073600"/>
              <a:gd name="connsiteX6" fmla="*/ 345607 w 2073600"/>
              <a:gd name="connsiteY6" fmla="*/ 2073600 h 2073600"/>
              <a:gd name="connsiteX7" fmla="*/ 0 w 2073600"/>
              <a:gd name="connsiteY7" fmla="*/ 1727993 h 2073600"/>
              <a:gd name="connsiteX8" fmla="*/ 0 w 2073600"/>
              <a:gd name="connsiteY8" fmla="*/ 345607 h 207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3600" h="2073600">
                <a:moveTo>
                  <a:pt x="0" y="345607"/>
                </a:moveTo>
                <a:cubicBezTo>
                  <a:pt x="0" y="154734"/>
                  <a:pt x="154734" y="0"/>
                  <a:pt x="345607" y="0"/>
                </a:cubicBezTo>
                <a:lnTo>
                  <a:pt x="1727993" y="0"/>
                </a:lnTo>
                <a:cubicBezTo>
                  <a:pt x="1918866" y="0"/>
                  <a:pt x="2073600" y="154734"/>
                  <a:pt x="2073600" y="345607"/>
                </a:cubicBezTo>
                <a:lnTo>
                  <a:pt x="2073600" y="1727993"/>
                </a:lnTo>
                <a:cubicBezTo>
                  <a:pt x="2073600" y="1918866"/>
                  <a:pt x="1918866" y="2073600"/>
                  <a:pt x="1727993" y="2073600"/>
                </a:cubicBezTo>
                <a:lnTo>
                  <a:pt x="345607" y="2073600"/>
                </a:lnTo>
                <a:cubicBezTo>
                  <a:pt x="154734" y="2073600"/>
                  <a:pt x="0" y="1918866"/>
                  <a:pt x="0" y="1727993"/>
                </a:cubicBezTo>
                <a:lnTo>
                  <a:pt x="0" y="345607"/>
                </a:lnTo>
                <a:close/>
              </a:path>
            </a:pathLst>
          </a:custGeom>
          <a:solidFill>
            <a:srgbClr val="F8B73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6945" tIns="146945" rIns="146945" bIns="14694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altLang="pl-PL" sz="1200" b="1" kern="1200" dirty="0">
                <a:solidFill>
                  <a:schemeClr val="accent4">
                    <a:lumMod val="75000"/>
                  </a:schemeClr>
                </a:solidFill>
                <a:latin typeface="Arial" charset="0"/>
              </a:rPr>
              <a:t>Strategia „obrony </a:t>
            </a:r>
            <a:br>
              <a:rPr lang="pl-PL" altLang="pl-PL" sz="1200" b="1" kern="1200" dirty="0">
                <a:solidFill>
                  <a:schemeClr val="accent4">
                    <a:lumMod val="75000"/>
                  </a:schemeClr>
                </a:solidFill>
                <a:latin typeface="Arial" charset="0"/>
              </a:rPr>
            </a:br>
            <a:r>
              <a:rPr lang="pl-PL" altLang="pl-PL" sz="1200" b="1" kern="1200" dirty="0">
                <a:solidFill>
                  <a:schemeClr val="accent4">
                    <a:lumMod val="75000"/>
                  </a:schemeClr>
                </a:solidFill>
                <a:latin typeface="Arial" charset="0"/>
              </a:rPr>
              <a:t>w głąb” </a:t>
            </a:r>
          </a:p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altLang="pl-PL" sz="1200" kern="1200" dirty="0">
                <a:solidFill>
                  <a:schemeClr val="accent4">
                    <a:lumMod val="75000"/>
                  </a:schemeClr>
                </a:solidFill>
                <a:latin typeface="Arial" charset="0"/>
              </a:rPr>
              <a:t>- zastosowanie </a:t>
            </a:r>
            <a:r>
              <a:rPr lang="pl-PL" altLang="pl-PL" sz="1200" b="1" kern="1200" dirty="0">
                <a:solidFill>
                  <a:srgbClr val="FF0000"/>
                </a:solidFill>
                <a:latin typeface="Arial" charset="0"/>
              </a:rPr>
              <a:t>5 niezależnych </a:t>
            </a:r>
            <a:r>
              <a:rPr lang="pl-PL" altLang="pl-PL" sz="1200" kern="1200" dirty="0">
                <a:solidFill>
                  <a:schemeClr val="accent4">
                    <a:lumMod val="75000"/>
                  </a:schemeClr>
                </a:solidFill>
                <a:latin typeface="Arial" charset="0"/>
              </a:rPr>
              <a:t>od siebie poziomów bezpieczeństwa</a:t>
            </a:r>
          </a:p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altLang="pl-PL" sz="1200" kern="1200" dirty="0">
                <a:solidFill>
                  <a:schemeClr val="accent4">
                    <a:lumMod val="75000"/>
                  </a:schemeClr>
                </a:solidFill>
                <a:latin typeface="Arial" charset="0"/>
              </a:rPr>
              <a:t>- </a:t>
            </a:r>
            <a:r>
              <a:rPr lang="pl-PL" altLang="pl-PL" sz="1200" u="sng" kern="1200" dirty="0">
                <a:solidFill>
                  <a:schemeClr val="accent4">
                    <a:lumMod val="75000"/>
                  </a:schemeClr>
                </a:solidFill>
                <a:latin typeface="Arial" charset="0"/>
              </a:rPr>
              <a:t>n</a:t>
            </a:r>
            <a:r>
              <a:rPr lang="pl-PL" altLang="pl-PL" sz="1200" u="sng" kern="1200" dirty="0">
                <a:solidFill>
                  <a:schemeClr val="accent4">
                    <a:lumMod val="75000"/>
                  </a:schemeClr>
                </a:solidFill>
                <a:latin typeface="Arial" charset="0"/>
                <a:sym typeface="Symbol" pitchFamily="18" charset="2"/>
              </a:rPr>
              <a:t>ie polegamy na jakimkolwiek pojedynczym zabezpieczeniu </a:t>
            </a:r>
            <a:r>
              <a:rPr lang="pl-PL" altLang="pl-PL" sz="1200" kern="1200" dirty="0">
                <a:solidFill>
                  <a:schemeClr val="accent4">
                    <a:lumMod val="75000"/>
                  </a:schemeClr>
                </a:solidFill>
                <a:latin typeface="Arial" charset="0"/>
                <a:sym typeface="Symbol" pitchFamily="18" charset="2"/>
              </a:rPr>
              <a:t>(systemie, urządzeniu)</a:t>
            </a:r>
            <a:endParaRPr lang="pl-PL" sz="1200" b="1" kern="1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" name="Dowolny kształt 4">
            <a:extLst>
              <a:ext uri="{FF2B5EF4-FFF2-40B4-BE49-F238E27FC236}">
                <a16:creationId xmlns:a16="http://schemas.microsoft.com/office/drawing/2014/main" id="{B816AFC5-01C2-2036-07F5-E2EC9F8F8269}"/>
              </a:ext>
            </a:extLst>
          </p:cNvPr>
          <p:cNvSpPr/>
          <p:nvPr/>
        </p:nvSpPr>
        <p:spPr>
          <a:xfrm>
            <a:off x="4753440" y="1821744"/>
            <a:ext cx="2073600" cy="2073600"/>
          </a:xfrm>
          <a:custGeom>
            <a:avLst/>
            <a:gdLst>
              <a:gd name="connsiteX0" fmla="*/ 0 w 2073600"/>
              <a:gd name="connsiteY0" fmla="*/ 345607 h 2073600"/>
              <a:gd name="connsiteX1" fmla="*/ 345607 w 2073600"/>
              <a:gd name="connsiteY1" fmla="*/ 0 h 2073600"/>
              <a:gd name="connsiteX2" fmla="*/ 1727993 w 2073600"/>
              <a:gd name="connsiteY2" fmla="*/ 0 h 2073600"/>
              <a:gd name="connsiteX3" fmla="*/ 2073600 w 2073600"/>
              <a:gd name="connsiteY3" fmla="*/ 345607 h 2073600"/>
              <a:gd name="connsiteX4" fmla="*/ 2073600 w 2073600"/>
              <a:gd name="connsiteY4" fmla="*/ 1727993 h 2073600"/>
              <a:gd name="connsiteX5" fmla="*/ 1727993 w 2073600"/>
              <a:gd name="connsiteY5" fmla="*/ 2073600 h 2073600"/>
              <a:gd name="connsiteX6" fmla="*/ 345607 w 2073600"/>
              <a:gd name="connsiteY6" fmla="*/ 2073600 h 2073600"/>
              <a:gd name="connsiteX7" fmla="*/ 0 w 2073600"/>
              <a:gd name="connsiteY7" fmla="*/ 1727993 h 2073600"/>
              <a:gd name="connsiteX8" fmla="*/ 0 w 2073600"/>
              <a:gd name="connsiteY8" fmla="*/ 345607 h 207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3600" h="2073600">
                <a:moveTo>
                  <a:pt x="0" y="345607"/>
                </a:moveTo>
                <a:cubicBezTo>
                  <a:pt x="0" y="154734"/>
                  <a:pt x="154734" y="0"/>
                  <a:pt x="345607" y="0"/>
                </a:cubicBezTo>
                <a:lnTo>
                  <a:pt x="1727993" y="0"/>
                </a:lnTo>
                <a:cubicBezTo>
                  <a:pt x="1918866" y="0"/>
                  <a:pt x="2073600" y="154734"/>
                  <a:pt x="2073600" y="345607"/>
                </a:cubicBezTo>
                <a:lnTo>
                  <a:pt x="2073600" y="1727993"/>
                </a:lnTo>
                <a:cubicBezTo>
                  <a:pt x="2073600" y="1918866"/>
                  <a:pt x="1918866" y="2073600"/>
                  <a:pt x="1727993" y="2073600"/>
                </a:cubicBezTo>
                <a:lnTo>
                  <a:pt x="345607" y="2073600"/>
                </a:lnTo>
                <a:cubicBezTo>
                  <a:pt x="154734" y="2073600"/>
                  <a:pt x="0" y="1918866"/>
                  <a:pt x="0" y="1727993"/>
                </a:cubicBezTo>
                <a:lnTo>
                  <a:pt x="0" y="345607"/>
                </a:lnTo>
                <a:close/>
              </a:path>
            </a:pathLst>
          </a:custGeom>
          <a:solidFill>
            <a:srgbClr val="53982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6945" tIns="146945" rIns="146945" bIns="146945" numCol="1" spcCol="1270" anchor="ctr" anchorCtr="0">
            <a:noAutofit/>
          </a:bodyPr>
          <a:lstStyle/>
          <a:p>
            <a:pPr lvl="0" algn="ctr" defTabSz="5334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altLang="pl-PL" sz="1200" b="1" kern="1200" dirty="0">
                <a:solidFill>
                  <a:schemeClr val="bg1"/>
                </a:solidFill>
                <a:latin typeface="Arial" charset="0"/>
              </a:rPr>
              <a:t>„Praktyczne wykluczenie” </a:t>
            </a:r>
          </a:p>
          <a:p>
            <a:pPr lvl="0" algn="ctr" defTabSz="5334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altLang="pl-PL" sz="1200" kern="1200" dirty="0">
                <a:solidFill>
                  <a:schemeClr val="bg1"/>
                </a:solidFill>
                <a:latin typeface="Arial" charset="0"/>
              </a:rPr>
              <a:t>wykluczenie wczesnych i/lub dużych uwolnień substancji promieniotwórczych do otoczenia</a:t>
            </a:r>
          </a:p>
        </p:txBody>
      </p:sp>
      <p:sp>
        <p:nvSpPr>
          <p:cNvPr id="13" name="Dowolny kształt 5">
            <a:extLst>
              <a:ext uri="{FF2B5EF4-FFF2-40B4-BE49-F238E27FC236}">
                <a16:creationId xmlns:a16="http://schemas.microsoft.com/office/drawing/2014/main" id="{B5E46FA5-FD7F-216A-A6F2-294F79027237}"/>
              </a:ext>
            </a:extLst>
          </p:cNvPr>
          <p:cNvSpPr/>
          <p:nvPr/>
        </p:nvSpPr>
        <p:spPr>
          <a:xfrm>
            <a:off x="2316960" y="4258224"/>
            <a:ext cx="2073600" cy="2073600"/>
          </a:xfrm>
          <a:custGeom>
            <a:avLst/>
            <a:gdLst>
              <a:gd name="connsiteX0" fmla="*/ 0 w 2073600"/>
              <a:gd name="connsiteY0" fmla="*/ 345607 h 2073600"/>
              <a:gd name="connsiteX1" fmla="*/ 345607 w 2073600"/>
              <a:gd name="connsiteY1" fmla="*/ 0 h 2073600"/>
              <a:gd name="connsiteX2" fmla="*/ 1727993 w 2073600"/>
              <a:gd name="connsiteY2" fmla="*/ 0 h 2073600"/>
              <a:gd name="connsiteX3" fmla="*/ 2073600 w 2073600"/>
              <a:gd name="connsiteY3" fmla="*/ 345607 h 2073600"/>
              <a:gd name="connsiteX4" fmla="*/ 2073600 w 2073600"/>
              <a:gd name="connsiteY4" fmla="*/ 1727993 h 2073600"/>
              <a:gd name="connsiteX5" fmla="*/ 1727993 w 2073600"/>
              <a:gd name="connsiteY5" fmla="*/ 2073600 h 2073600"/>
              <a:gd name="connsiteX6" fmla="*/ 345607 w 2073600"/>
              <a:gd name="connsiteY6" fmla="*/ 2073600 h 2073600"/>
              <a:gd name="connsiteX7" fmla="*/ 0 w 2073600"/>
              <a:gd name="connsiteY7" fmla="*/ 1727993 h 2073600"/>
              <a:gd name="connsiteX8" fmla="*/ 0 w 2073600"/>
              <a:gd name="connsiteY8" fmla="*/ 345607 h 207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3600" h="2073600">
                <a:moveTo>
                  <a:pt x="0" y="345607"/>
                </a:moveTo>
                <a:cubicBezTo>
                  <a:pt x="0" y="154734"/>
                  <a:pt x="154734" y="0"/>
                  <a:pt x="345607" y="0"/>
                </a:cubicBezTo>
                <a:lnTo>
                  <a:pt x="1727993" y="0"/>
                </a:lnTo>
                <a:cubicBezTo>
                  <a:pt x="1918866" y="0"/>
                  <a:pt x="2073600" y="154734"/>
                  <a:pt x="2073600" y="345607"/>
                </a:cubicBezTo>
                <a:lnTo>
                  <a:pt x="2073600" y="1727993"/>
                </a:lnTo>
                <a:cubicBezTo>
                  <a:pt x="2073600" y="1918866"/>
                  <a:pt x="1918866" y="2073600"/>
                  <a:pt x="1727993" y="2073600"/>
                </a:cubicBezTo>
                <a:lnTo>
                  <a:pt x="345607" y="2073600"/>
                </a:lnTo>
                <a:cubicBezTo>
                  <a:pt x="154734" y="2073600"/>
                  <a:pt x="0" y="1918866"/>
                  <a:pt x="0" y="1727993"/>
                </a:cubicBezTo>
                <a:lnTo>
                  <a:pt x="0" y="345607"/>
                </a:lnTo>
                <a:close/>
              </a:path>
            </a:pathLst>
          </a:custGeom>
          <a:solidFill>
            <a:srgbClr val="0595B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6945" tIns="146945" rIns="146945" bIns="146945" numCol="1" spcCol="1270" anchor="ctr" anchorCtr="0">
            <a:noAutofit/>
          </a:bodyPr>
          <a:lstStyle/>
          <a:p>
            <a:pPr lvl="0" algn="ctr" defTabSz="5334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altLang="pl-PL" sz="1200" b="1" kern="1200" dirty="0">
                <a:solidFill>
                  <a:schemeClr val="bg1"/>
                </a:solidFill>
                <a:latin typeface="Arial" charset="0"/>
              </a:rPr>
              <a:t>Prawdopodobieństwo uszkodzenia rdzenia reaktora</a:t>
            </a:r>
            <a:r>
              <a:rPr lang="pl-PL" altLang="pl-PL" sz="1200" kern="1200" dirty="0">
                <a:solidFill>
                  <a:schemeClr val="bg1"/>
                </a:solidFill>
                <a:latin typeface="Arial" charset="0"/>
              </a:rPr>
              <a:t> </a:t>
            </a:r>
          </a:p>
          <a:p>
            <a:pPr lvl="0" algn="ctr" defTabSz="5334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altLang="pl-PL" sz="1200" kern="1200" dirty="0">
                <a:solidFill>
                  <a:schemeClr val="bg1"/>
                </a:solidFill>
                <a:latin typeface="Arial" charset="0"/>
              </a:rPr>
              <a:t>ok. </a:t>
            </a:r>
            <a:r>
              <a:rPr lang="pl-PL" altLang="pl-PL" sz="1200" kern="1200" dirty="0">
                <a:solidFill>
                  <a:srgbClr val="FFFF00"/>
                </a:solidFill>
                <a:latin typeface="Arial" charset="0"/>
              </a:rPr>
              <a:t>100-krotnie niższe </a:t>
            </a:r>
            <a:r>
              <a:rPr lang="pl-PL" altLang="pl-PL" sz="1200" kern="1200" dirty="0">
                <a:solidFill>
                  <a:schemeClr val="bg1"/>
                </a:solidFill>
                <a:latin typeface="Arial" charset="0"/>
              </a:rPr>
              <a:t>jak reaktorów II. generacji</a:t>
            </a:r>
            <a:endParaRPr lang="pl-PL" sz="1200" kern="1200" dirty="0">
              <a:solidFill>
                <a:schemeClr val="bg1"/>
              </a:solidFill>
            </a:endParaRPr>
          </a:p>
        </p:txBody>
      </p:sp>
      <p:sp>
        <p:nvSpPr>
          <p:cNvPr id="14" name="Dowolny kształt 8">
            <a:extLst>
              <a:ext uri="{FF2B5EF4-FFF2-40B4-BE49-F238E27FC236}">
                <a16:creationId xmlns:a16="http://schemas.microsoft.com/office/drawing/2014/main" id="{4F115298-F272-4792-D062-448D53724630}"/>
              </a:ext>
            </a:extLst>
          </p:cNvPr>
          <p:cNvSpPr/>
          <p:nvPr/>
        </p:nvSpPr>
        <p:spPr>
          <a:xfrm>
            <a:off x="4753440" y="4258224"/>
            <a:ext cx="2073600" cy="2073600"/>
          </a:xfrm>
          <a:custGeom>
            <a:avLst/>
            <a:gdLst>
              <a:gd name="connsiteX0" fmla="*/ 0 w 2073600"/>
              <a:gd name="connsiteY0" fmla="*/ 345607 h 2073600"/>
              <a:gd name="connsiteX1" fmla="*/ 345607 w 2073600"/>
              <a:gd name="connsiteY1" fmla="*/ 0 h 2073600"/>
              <a:gd name="connsiteX2" fmla="*/ 1727993 w 2073600"/>
              <a:gd name="connsiteY2" fmla="*/ 0 h 2073600"/>
              <a:gd name="connsiteX3" fmla="*/ 2073600 w 2073600"/>
              <a:gd name="connsiteY3" fmla="*/ 345607 h 2073600"/>
              <a:gd name="connsiteX4" fmla="*/ 2073600 w 2073600"/>
              <a:gd name="connsiteY4" fmla="*/ 1727993 h 2073600"/>
              <a:gd name="connsiteX5" fmla="*/ 1727993 w 2073600"/>
              <a:gd name="connsiteY5" fmla="*/ 2073600 h 2073600"/>
              <a:gd name="connsiteX6" fmla="*/ 345607 w 2073600"/>
              <a:gd name="connsiteY6" fmla="*/ 2073600 h 2073600"/>
              <a:gd name="connsiteX7" fmla="*/ 0 w 2073600"/>
              <a:gd name="connsiteY7" fmla="*/ 1727993 h 2073600"/>
              <a:gd name="connsiteX8" fmla="*/ 0 w 2073600"/>
              <a:gd name="connsiteY8" fmla="*/ 345607 h 207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3600" h="2073600">
                <a:moveTo>
                  <a:pt x="0" y="345607"/>
                </a:moveTo>
                <a:cubicBezTo>
                  <a:pt x="0" y="154734"/>
                  <a:pt x="154734" y="0"/>
                  <a:pt x="345607" y="0"/>
                </a:cubicBezTo>
                <a:lnTo>
                  <a:pt x="1727993" y="0"/>
                </a:lnTo>
                <a:cubicBezTo>
                  <a:pt x="1918866" y="0"/>
                  <a:pt x="2073600" y="154734"/>
                  <a:pt x="2073600" y="345607"/>
                </a:cubicBezTo>
                <a:lnTo>
                  <a:pt x="2073600" y="1727993"/>
                </a:lnTo>
                <a:cubicBezTo>
                  <a:pt x="2073600" y="1918866"/>
                  <a:pt x="1918866" y="2073600"/>
                  <a:pt x="1727993" y="2073600"/>
                </a:cubicBezTo>
                <a:lnTo>
                  <a:pt x="345607" y="2073600"/>
                </a:lnTo>
                <a:cubicBezTo>
                  <a:pt x="154734" y="2073600"/>
                  <a:pt x="0" y="1918866"/>
                  <a:pt x="0" y="1727993"/>
                </a:cubicBezTo>
                <a:lnTo>
                  <a:pt x="0" y="345607"/>
                </a:lnTo>
                <a:close/>
              </a:path>
            </a:pathLst>
          </a:custGeom>
          <a:solidFill>
            <a:srgbClr val="716E7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6945" tIns="146945" rIns="146945" bIns="146945" numCol="1" spcCol="1270" anchor="ctr" anchorCtr="0">
            <a:noAutofit/>
          </a:bodyPr>
          <a:lstStyle/>
          <a:p>
            <a:pPr lvl="0" algn="ctr" defTabSz="5334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altLang="pl-PL" sz="1200" b="1" kern="1200" dirty="0">
                <a:solidFill>
                  <a:schemeClr val="bg1"/>
                </a:solidFill>
                <a:latin typeface="Arial" charset="0"/>
              </a:rPr>
              <a:t>Ograniczone </a:t>
            </a:r>
            <a:br>
              <a:rPr lang="pl-PL" altLang="pl-PL" sz="1200" b="1" kern="1200" dirty="0">
                <a:solidFill>
                  <a:schemeClr val="bg1"/>
                </a:solidFill>
                <a:latin typeface="Arial" charset="0"/>
              </a:rPr>
            </a:br>
            <a:r>
              <a:rPr lang="pl-PL" altLang="pl-PL" sz="1200" b="1" kern="1200" dirty="0">
                <a:solidFill>
                  <a:schemeClr val="bg1"/>
                </a:solidFill>
                <a:latin typeface="Arial" charset="0"/>
              </a:rPr>
              <a:t>w przestrzeni skutki radiologiczne awarii </a:t>
            </a:r>
          </a:p>
          <a:p>
            <a:pPr lvl="0" algn="ctr" defTabSz="5334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altLang="pl-PL" sz="1200" kern="1200" dirty="0">
                <a:solidFill>
                  <a:schemeClr val="bg1"/>
                </a:solidFill>
                <a:latin typeface="Arial" charset="0"/>
              </a:rPr>
              <a:t>(włączając ciężkie awarie – ze stopieniem rdzenia reaktora)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96C9CCA-2726-4278-BE7F-50D3DB7C2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E064-5483-4074-AD20-E77E30FE4F14}" type="slidenum">
              <a:rPr lang="es-ES" altLang="pl-PL" smtClean="0"/>
              <a:pPr/>
              <a:t>10</a:t>
            </a:fld>
            <a:endParaRPr lang="es-ES" altLang="pl-PL"/>
          </a:p>
        </p:txBody>
      </p:sp>
    </p:spTree>
    <p:extLst>
      <p:ext uri="{BB962C8B-B14F-4D97-AF65-F5344CB8AC3E}">
        <p14:creationId xmlns:p14="http://schemas.microsoft.com/office/powerpoint/2010/main" val="279107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A1C63B0-3331-E97F-5F38-2ED789ACE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090"/>
            <a:ext cx="8229600" cy="890464"/>
          </a:xfrm>
        </p:spPr>
        <p:txBody>
          <a:bodyPr/>
          <a:lstStyle/>
          <a:p>
            <a:r>
              <a:rPr lang="pl-PL" sz="2000" b="1" dirty="0"/>
              <a:t>Najważniejsze </a:t>
            </a:r>
            <a:r>
              <a:rPr lang="en-US" sz="2000" b="1" dirty="0"/>
              <a:t> </a:t>
            </a:r>
            <a:r>
              <a:rPr lang="pl-PL" sz="2000" b="1" dirty="0"/>
              <a:t>wymagania bezpieczeństwa </a:t>
            </a:r>
            <a:br>
              <a:rPr lang="pl-PL" sz="2000" b="1" dirty="0"/>
            </a:br>
            <a:r>
              <a:rPr lang="pl-PL" sz="2000" b="1" dirty="0"/>
              <a:t>dla reaktorów generacji III/III+</a:t>
            </a:r>
            <a:endParaRPr lang="en-US" sz="2000" b="1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48DC8F1-4CA5-6853-B681-22F823F2DE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1600" dirty="0">
                <a:solidFill>
                  <a:srgbClr val="C00000"/>
                </a:solidFill>
                <a:highlight>
                  <a:srgbClr val="FFFF00"/>
                </a:highlight>
              </a:rPr>
              <a:t>Opanowanie i ograniczenie skutków awarii poważniejszych niż awarie projektowe </a:t>
            </a:r>
            <a:r>
              <a:rPr lang="pl-PL" sz="1600" dirty="0">
                <a:solidFill>
                  <a:srgbClr val="C00000"/>
                </a:solidFill>
              </a:rPr>
              <a:t>określonych jako </a:t>
            </a:r>
            <a:r>
              <a:rPr lang="pl-PL" sz="1600" b="1" u="sng" dirty="0">
                <a:solidFill>
                  <a:srgbClr val="C00000"/>
                </a:solidFill>
                <a:highlight>
                  <a:srgbClr val="FFFF00"/>
                </a:highlight>
              </a:rPr>
              <a:t>„rozszerzone warunki projektowe”</a:t>
            </a:r>
            <a:r>
              <a:rPr lang="en-US" sz="1600" dirty="0"/>
              <a:t>:</a:t>
            </a:r>
          </a:p>
          <a:p>
            <a:pPr lvl="1"/>
            <a:r>
              <a:rPr lang="pl-PL" sz="1400" b="1" dirty="0">
                <a:solidFill>
                  <a:srgbClr val="C00000"/>
                </a:solidFill>
              </a:rPr>
              <a:t>Sekwencje złożone </a:t>
            </a:r>
            <a:r>
              <a:rPr lang="en-US" sz="1400" dirty="0"/>
              <a:t>(</a:t>
            </a:r>
            <a:r>
              <a:rPr lang="pl-PL" sz="1400" dirty="0"/>
              <a:t>sekwencje awaryjne </a:t>
            </a:r>
            <a:r>
              <a:rPr lang="pl-PL" sz="1400" dirty="0">
                <a:solidFill>
                  <a:srgbClr val="C00000"/>
                </a:solidFill>
              </a:rPr>
              <a:t>bez stopienia rdzenia reaktora, które mogą prowadzić do znaczących uwolnień substancji promieniotwórcz</a:t>
            </a:r>
            <a:r>
              <a:rPr lang="pl-PL" sz="1400" dirty="0"/>
              <a:t>ych do otoczenia, np. awarie z ominięciem obudowy bezpieczeństwa)</a:t>
            </a:r>
            <a:r>
              <a:rPr lang="en-US" sz="1400" dirty="0"/>
              <a:t> </a:t>
            </a:r>
          </a:p>
          <a:p>
            <a:pPr lvl="1"/>
            <a:r>
              <a:rPr lang="pl-PL" sz="1400" b="1" dirty="0">
                <a:solidFill>
                  <a:srgbClr val="C00000"/>
                </a:solidFill>
              </a:rPr>
              <a:t>Ciężkie awarie </a:t>
            </a:r>
            <a:r>
              <a:rPr lang="pl-PL" sz="1400" b="1" u="sng" dirty="0">
                <a:solidFill>
                  <a:srgbClr val="C00000"/>
                </a:solidFill>
              </a:rPr>
              <a:t>ze stopieniem rdzenia reaktora</a:t>
            </a:r>
            <a:r>
              <a:rPr lang="en-US" sz="1400" b="1" u="sng" dirty="0">
                <a:solidFill>
                  <a:srgbClr val="C00000"/>
                </a:solidFill>
              </a:rPr>
              <a:t> </a:t>
            </a:r>
          </a:p>
          <a:p>
            <a:r>
              <a:rPr lang="pl-PL" sz="1600" dirty="0"/>
              <a:t>Zastosowanie w projekcie koncepcji </a:t>
            </a:r>
            <a:r>
              <a:rPr lang="pl-PL" sz="1600" b="1" dirty="0">
                <a:solidFill>
                  <a:srgbClr val="C00000"/>
                </a:solidFill>
                <a:highlight>
                  <a:srgbClr val="FFFF00"/>
                </a:highlight>
              </a:rPr>
              <a:t>„obrony w głąb”</a:t>
            </a:r>
            <a:r>
              <a:rPr lang="pl-PL" sz="1600" dirty="0"/>
              <a:t>, obejmującej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C00000"/>
                </a:solidFill>
              </a:rPr>
              <a:t>5 </a:t>
            </a:r>
            <a:r>
              <a:rPr lang="pl-PL" sz="1600" dirty="0">
                <a:solidFill>
                  <a:srgbClr val="C00000"/>
                </a:solidFill>
              </a:rPr>
              <a:t>niezależnych poziomów obrony</a:t>
            </a:r>
          </a:p>
          <a:p>
            <a:r>
              <a:rPr lang="pl-PL" sz="1600" b="1" dirty="0">
                <a:solidFill>
                  <a:srgbClr val="C00000"/>
                </a:solidFill>
                <a:highlight>
                  <a:srgbClr val="FFFF00"/>
                </a:highlight>
              </a:rPr>
              <a:t>Cele bezpieczeństwa (WENRA): </a:t>
            </a:r>
          </a:p>
          <a:p>
            <a:pPr lvl="1"/>
            <a:r>
              <a:rPr lang="pl-PL" sz="1400" dirty="0">
                <a:solidFill>
                  <a:srgbClr val="C00000"/>
                </a:solidFill>
              </a:rPr>
              <a:t> </a:t>
            </a:r>
            <a:r>
              <a:rPr lang="pl-PL" sz="1400" i="0" u="sng" strike="noStrike" baseline="0" dirty="0">
                <a:solidFill>
                  <a:srgbClr val="000000"/>
                </a:solidFill>
                <a:highlight>
                  <a:srgbClr val="00FF00"/>
                </a:highlight>
              </a:rPr>
              <a:t>W razie awarii bez stopienia rdzenia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l-PL" sz="1200" i="0" u="none" strike="noStrike" baseline="0" dirty="0">
                <a:solidFill>
                  <a:srgbClr val="C00000"/>
                </a:solidFill>
              </a:rPr>
              <a:t>Brak lub jedynie minimalne odziaływanie radiacyjne na zewnątrz EJ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l-PL" sz="1200" i="0" u="none" strike="noStrike" baseline="0" dirty="0">
                <a:solidFill>
                  <a:srgbClr val="C00000"/>
                </a:solidFill>
              </a:rPr>
              <a:t>Ograniczenie prawdopodobieństwa uszkodzenia rdzenia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l-PL" sz="1200" i="0" u="none" strike="noStrike" baseline="0" dirty="0">
                <a:solidFill>
                  <a:srgbClr val="000000"/>
                </a:solidFill>
              </a:rPr>
              <a:t>Właściwe uwzględnienie zagrożeń zewnętrznych przy wyborze i ocenie lokalizacji EJ</a:t>
            </a:r>
          </a:p>
          <a:p>
            <a:pPr lvl="1">
              <a:buFont typeface="Courier New" panose="02070309020205020404" pitchFamily="49" charset="0"/>
              <a:buChar char="–"/>
            </a:pPr>
            <a:r>
              <a:rPr lang="pl-PL" sz="1400" u="sng" dirty="0">
                <a:solidFill>
                  <a:srgbClr val="000000"/>
                </a:solidFill>
                <a:highlight>
                  <a:srgbClr val="FF00FF"/>
                </a:highlight>
              </a:rPr>
              <a:t>W razie awarii ze stopieniem rdzenia </a:t>
            </a:r>
            <a:r>
              <a:rPr lang="pl-PL" sz="1400" dirty="0">
                <a:solidFill>
                  <a:srgbClr val="C00000"/>
                </a:solidFill>
              </a:rPr>
              <a:t>– ograniczenie uwolnień substancji promieniotwórczych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l-PL" sz="1200" u="sng" dirty="0">
                <a:solidFill>
                  <a:srgbClr val="C00000"/>
                </a:solidFill>
              </a:rPr>
              <a:t>Praktyczne wykluczenie</a:t>
            </a:r>
            <a:r>
              <a:rPr lang="pl-PL" sz="1200" dirty="0">
                <a:solidFill>
                  <a:srgbClr val="C00000"/>
                </a:solidFill>
              </a:rPr>
              <a:t> </a:t>
            </a:r>
            <a:r>
              <a:rPr lang="pl-PL" sz="1200" dirty="0"/>
              <a:t>sekwencji awarii mogących </a:t>
            </a:r>
            <a:r>
              <a:rPr lang="pl-PL" sz="1200" dirty="0">
                <a:solidFill>
                  <a:srgbClr val="C00000"/>
                </a:solidFill>
              </a:rPr>
              <a:t>prowadzić do wczesnych lub dużych uwolnień substancji promieniotwórczych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l-PL" sz="1200" dirty="0">
                <a:solidFill>
                  <a:srgbClr val="C00000"/>
                </a:solidFill>
              </a:rPr>
              <a:t>W przypadku </a:t>
            </a:r>
            <a:r>
              <a:rPr lang="pl-PL" sz="1200" u="sng" dirty="0">
                <a:solidFill>
                  <a:srgbClr val="C00000"/>
                </a:solidFill>
              </a:rPr>
              <a:t>sekwencji awarii, które nie są praktycznie wykluczone</a:t>
            </a:r>
            <a:r>
              <a:rPr lang="pl-PL" sz="1200" dirty="0">
                <a:solidFill>
                  <a:srgbClr val="C00000"/>
                </a:solidFill>
              </a:rPr>
              <a:t>: </a:t>
            </a:r>
            <a:r>
              <a:rPr lang="pl-PL" sz="1200" dirty="0"/>
              <a:t>zastosowanie takich rozwiązań projektowych </a:t>
            </a:r>
            <a:r>
              <a:rPr lang="pl-PL" sz="1200" dirty="0">
                <a:solidFill>
                  <a:srgbClr val="FF0000"/>
                </a:solidFill>
              </a:rPr>
              <a:t>aby potrzebne działania ochronne (interwencyjne) były ograniczone w czasie i przestrzeni oraz był zapewniony wystarczający czas do ich wprowadzenia</a:t>
            </a:r>
          </a:p>
          <a:p>
            <a:pPr lvl="1"/>
            <a:endParaRPr lang="en-US" sz="1200" i="0" u="none" strike="noStrike" baseline="0" dirty="0">
              <a:solidFill>
                <a:srgbClr val="000000"/>
              </a:solidFill>
            </a:endParaRPr>
          </a:p>
          <a:p>
            <a:pPr marL="457200" lvl="1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B20461F-7172-0BE1-43DD-23742C74B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FCC77-E970-4B1B-9A9A-77B94E594A5D}" type="slidenum">
              <a:rPr lang="es-ES" altLang="pl-PL" smtClean="0"/>
              <a:pPr/>
              <a:t>11</a:t>
            </a:fld>
            <a:endParaRPr lang="es-ES" altLang="pl-PL"/>
          </a:p>
        </p:txBody>
      </p:sp>
    </p:spTree>
    <p:extLst>
      <p:ext uri="{BB962C8B-B14F-4D97-AF65-F5344CB8AC3E}">
        <p14:creationId xmlns:p14="http://schemas.microsoft.com/office/powerpoint/2010/main" val="147774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C757CC-AF7C-2048-4FA0-B407E2391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b="1" dirty="0"/>
              <a:t>Stany jądrowego bloku energetycznego </a:t>
            </a:r>
            <a:br>
              <a:rPr lang="pl-PL" sz="2000" b="1" dirty="0"/>
            </a:br>
            <a:r>
              <a:rPr lang="pl-PL" sz="2000" b="1" dirty="0"/>
              <a:t>uwzględnione w projekcie </a:t>
            </a:r>
            <a:br>
              <a:rPr lang="pl-PL" sz="2000" b="1" dirty="0"/>
            </a:br>
            <a:r>
              <a:rPr lang="pl-PL" sz="2000" b="1" dirty="0"/>
              <a:t>(nomenklatura wg. MAEA i polskich przepisów)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470DCDA-4407-6B5B-F1D2-1182C1B10E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0FEE79E1-C67C-2336-5EB8-87D6D8BD94A7}"/>
              </a:ext>
            </a:extLst>
          </p:cNvPr>
          <p:cNvGrpSpPr/>
          <p:nvPr/>
        </p:nvGrpSpPr>
        <p:grpSpPr>
          <a:xfrm>
            <a:off x="323527" y="1600200"/>
            <a:ext cx="8104175" cy="4068781"/>
            <a:chOff x="1173192" y="2224864"/>
            <a:chExt cx="7161419" cy="3379093"/>
          </a:xfrm>
        </p:grpSpPr>
        <p:pic>
          <p:nvPicPr>
            <p:cNvPr id="6" name="Obraz 5">
              <a:extLst>
                <a:ext uri="{FF2B5EF4-FFF2-40B4-BE49-F238E27FC236}">
                  <a16:creationId xmlns:a16="http://schemas.microsoft.com/office/drawing/2014/main" id="{B08D53ED-F426-3CED-76AA-EE8811F3D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3192" y="2224864"/>
              <a:ext cx="7125419" cy="3330548"/>
            </a:xfrm>
            <a:prstGeom prst="rect">
              <a:avLst/>
            </a:prstGeom>
          </p:spPr>
        </p:pic>
        <p:sp>
          <p:nvSpPr>
            <p:cNvPr id="7" name="pole tekstowe 6">
              <a:extLst>
                <a:ext uri="{FF2B5EF4-FFF2-40B4-BE49-F238E27FC236}">
                  <a16:creationId xmlns:a16="http://schemas.microsoft.com/office/drawing/2014/main" id="{C933EE3A-376B-A957-BA8D-703C24385845}"/>
                </a:ext>
              </a:extLst>
            </p:cNvPr>
            <p:cNvSpPr txBox="1"/>
            <p:nvPr/>
          </p:nvSpPr>
          <p:spPr>
            <a:xfrm>
              <a:off x="1311216" y="4565698"/>
              <a:ext cx="1697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dirty="0">
                  <a:solidFill>
                    <a:srgbClr val="C00000"/>
                  </a:solidFill>
                </a:rPr>
                <a:t>Normalna eksploatacja</a:t>
              </a:r>
            </a:p>
          </p:txBody>
        </p:sp>
        <p:sp>
          <p:nvSpPr>
            <p:cNvPr id="8" name="pole tekstowe 7">
              <a:extLst>
                <a:ext uri="{FF2B5EF4-FFF2-40B4-BE49-F238E27FC236}">
                  <a16:creationId xmlns:a16="http://schemas.microsoft.com/office/drawing/2014/main" id="{B788238B-82F3-7F2B-C010-A22062DBC620}"/>
                </a:ext>
              </a:extLst>
            </p:cNvPr>
            <p:cNvSpPr txBox="1"/>
            <p:nvPr/>
          </p:nvSpPr>
          <p:spPr>
            <a:xfrm>
              <a:off x="3008514" y="4725751"/>
              <a:ext cx="13888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200" b="1" dirty="0">
                  <a:solidFill>
                    <a:srgbClr val="C00000"/>
                  </a:solidFill>
                </a:rPr>
                <a:t>Przewidywane zdarzenia eksploatacyjne</a:t>
              </a:r>
            </a:p>
          </p:txBody>
        </p:sp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071024AD-B2D5-2AB2-1682-5A477EAEFE75}"/>
                </a:ext>
              </a:extLst>
            </p:cNvPr>
            <p:cNvSpPr txBox="1"/>
            <p:nvPr/>
          </p:nvSpPr>
          <p:spPr>
            <a:xfrm>
              <a:off x="4547409" y="4634461"/>
              <a:ext cx="13888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200" b="1" dirty="0">
                  <a:solidFill>
                    <a:srgbClr val="C00000"/>
                  </a:solidFill>
                </a:rPr>
                <a:t>Awarie projektowe: (kategorii 1 i 2)</a:t>
              </a:r>
            </a:p>
          </p:txBody>
        </p:sp>
        <p:sp>
          <p:nvSpPr>
            <p:cNvPr id="10" name="pole tekstowe 9">
              <a:extLst>
                <a:ext uri="{FF2B5EF4-FFF2-40B4-BE49-F238E27FC236}">
                  <a16:creationId xmlns:a16="http://schemas.microsoft.com/office/drawing/2014/main" id="{BD0FBD35-F905-6D0B-CE39-BB36C5C70DAF}"/>
                </a:ext>
              </a:extLst>
            </p:cNvPr>
            <p:cNvSpPr txBox="1"/>
            <p:nvPr/>
          </p:nvSpPr>
          <p:spPr>
            <a:xfrm>
              <a:off x="2200573" y="3150000"/>
              <a:ext cx="16045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200" b="1" dirty="0">
                  <a:solidFill>
                    <a:srgbClr val="C00000"/>
                  </a:solidFill>
                </a:rPr>
                <a:t>Stany eksploatacyjne</a:t>
              </a:r>
            </a:p>
          </p:txBody>
        </p:sp>
        <p:sp>
          <p:nvSpPr>
            <p:cNvPr id="11" name="pole tekstowe 10">
              <a:extLst>
                <a:ext uri="{FF2B5EF4-FFF2-40B4-BE49-F238E27FC236}">
                  <a16:creationId xmlns:a16="http://schemas.microsoft.com/office/drawing/2014/main" id="{561B0ABF-DE45-01A9-D5F4-52C42B907C1B}"/>
                </a:ext>
              </a:extLst>
            </p:cNvPr>
            <p:cNvSpPr txBox="1"/>
            <p:nvPr/>
          </p:nvSpPr>
          <p:spPr>
            <a:xfrm>
              <a:off x="5509404" y="3149437"/>
              <a:ext cx="16045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200" b="1" dirty="0">
                  <a:solidFill>
                    <a:srgbClr val="C00000"/>
                  </a:solidFill>
                </a:rPr>
                <a:t>Warunki awaryjne</a:t>
              </a:r>
            </a:p>
          </p:txBody>
        </p:sp>
        <p:sp>
          <p:nvSpPr>
            <p:cNvPr id="12" name="pole tekstowe 11">
              <a:extLst>
                <a:ext uri="{FF2B5EF4-FFF2-40B4-BE49-F238E27FC236}">
                  <a16:creationId xmlns:a16="http://schemas.microsoft.com/office/drawing/2014/main" id="{AFF09C01-B941-E9C7-C680-F67625C631B0}"/>
                </a:ext>
              </a:extLst>
            </p:cNvPr>
            <p:cNvSpPr txBox="1"/>
            <p:nvPr/>
          </p:nvSpPr>
          <p:spPr>
            <a:xfrm>
              <a:off x="6133381" y="5142292"/>
              <a:ext cx="10437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200" b="1" dirty="0">
                  <a:solidFill>
                    <a:srgbClr val="C00000"/>
                  </a:solidFill>
                </a:rPr>
                <a:t>Sekwencje złożone</a:t>
              </a:r>
            </a:p>
          </p:txBody>
        </p:sp>
        <p:sp>
          <p:nvSpPr>
            <p:cNvPr id="13" name="pole tekstowe 12">
              <a:extLst>
                <a:ext uri="{FF2B5EF4-FFF2-40B4-BE49-F238E27FC236}">
                  <a16:creationId xmlns:a16="http://schemas.microsoft.com/office/drawing/2014/main" id="{7B052F1A-6081-6213-E0C3-D71C822AD4E0}"/>
                </a:ext>
              </a:extLst>
            </p:cNvPr>
            <p:cNvSpPr txBox="1"/>
            <p:nvPr/>
          </p:nvSpPr>
          <p:spPr>
            <a:xfrm>
              <a:off x="7159282" y="5142292"/>
              <a:ext cx="10437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200" b="1" dirty="0">
                  <a:solidFill>
                    <a:srgbClr val="C00000"/>
                  </a:solidFill>
                </a:rPr>
                <a:t>Ciężkie awarie</a:t>
              </a:r>
            </a:p>
          </p:txBody>
        </p:sp>
        <p:sp>
          <p:nvSpPr>
            <p:cNvPr id="14" name="pole tekstowe 13">
              <a:extLst>
                <a:ext uri="{FF2B5EF4-FFF2-40B4-BE49-F238E27FC236}">
                  <a16:creationId xmlns:a16="http://schemas.microsoft.com/office/drawing/2014/main" id="{E496667D-8028-C1E0-A39C-50D61C82C618}"/>
                </a:ext>
              </a:extLst>
            </p:cNvPr>
            <p:cNvSpPr txBox="1"/>
            <p:nvPr/>
          </p:nvSpPr>
          <p:spPr>
            <a:xfrm>
              <a:off x="1233577" y="2476457"/>
              <a:ext cx="2972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400" b="1" dirty="0">
                  <a:solidFill>
                    <a:srgbClr val="C00000"/>
                  </a:solidFill>
                </a:rPr>
                <a:t>Stany EJ uwzględnione w projekcie</a:t>
              </a:r>
            </a:p>
          </p:txBody>
        </p:sp>
        <p:sp>
          <p:nvSpPr>
            <p:cNvPr id="15" name="pole tekstowe 14">
              <a:extLst>
                <a:ext uri="{FF2B5EF4-FFF2-40B4-BE49-F238E27FC236}">
                  <a16:creationId xmlns:a16="http://schemas.microsoft.com/office/drawing/2014/main" id="{720270EC-B737-5078-00D1-BE567EE18390}"/>
                </a:ext>
              </a:extLst>
            </p:cNvPr>
            <p:cNvSpPr txBox="1"/>
            <p:nvPr/>
          </p:nvSpPr>
          <p:spPr>
            <a:xfrm>
              <a:off x="6012000" y="3888211"/>
              <a:ext cx="23226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200" b="1" dirty="0">
                  <a:solidFill>
                    <a:srgbClr val="C00000"/>
                  </a:solidFill>
                </a:rPr>
                <a:t>Rozszerzone warunki projektowe</a:t>
              </a:r>
            </a:p>
          </p:txBody>
        </p:sp>
      </p:grpSp>
      <p:sp>
        <p:nvSpPr>
          <p:cNvPr id="16" name="Symbol zastępczy numeru slajdu 15">
            <a:extLst>
              <a:ext uri="{FF2B5EF4-FFF2-40B4-BE49-F238E27FC236}">
                <a16:creationId xmlns:a16="http://schemas.microsoft.com/office/drawing/2014/main" id="{72AFF703-4761-B2EB-2424-B15CFD0DE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FCC77-E970-4B1B-9A9A-77B94E594A5D}" type="slidenum">
              <a:rPr lang="es-ES" altLang="pl-PL" smtClean="0"/>
              <a:pPr/>
              <a:t>12</a:t>
            </a:fld>
            <a:endParaRPr lang="es-ES" altLang="pl-PL"/>
          </a:p>
        </p:txBody>
      </p:sp>
    </p:spTree>
    <p:extLst>
      <p:ext uri="{BB962C8B-B14F-4D97-AF65-F5344CB8AC3E}">
        <p14:creationId xmlns:p14="http://schemas.microsoft.com/office/powerpoint/2010/main" val="2801281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C757CC-AF7C-2048-4FA0-B407E2391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b="1" dirty="0"/>
              <a:t>Główna koncepcja bezpieczeństwa EJ - strategia </a:t>
            </a:r>
            <a:br>
              <a:rPr lang="pl-PL" sz="2000" b="1" dirty="0"/>
            </a:br>
            <a:r>
              <a:rPr lang="pl-PL" sz="2000" b="1" dirty="0"/>
              <a:t>„obrony w głąb” (5 niezależnych poziomów obrony)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470DCDA-4407-6B5B-F1D2-1182C1B10E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00050" indent="-400050">
              <a:spcAft>
                <a:spcPts val="600"/>
              </a:spcAft>
              <a:buFont typeface="+mj-lt"/>
              <a:buAutoNum type="romanUcPeriod"/>
            </a:pPr>
            <a:r>
              <a:rPr lang="pl-PL" altLang="pl-PL" sz="1700" b="1" dirty="0">
                <a:solidFill>
                  <a:schemeClr val="tx1"/>
                </a:solidFill>
                <a:highlight>
                  <a:srgbClr val="DBC525"/>
                </a:highlight>
              </a:rPr>
              <a:t>Poziom 1: </a:t>
            </a:r>
            <a:r>
              <a:rPr lang="pl-PL" altLang="pl-PL" sz="1700" dirty="0">
                <a:solidFill>
                  <a:schemeClr val="tx1"/>
                </a:solidFill>
                <a:highlight>
                  <a:srgbClr val="DBC525"/>
                </a:highlight>
              </a:rPr>
              <a:t>zapobieganie odchyleniom od normalnej eksploatacji </a:t>
            </a:r>
            <a:br>
              <a:rPr lang="pl-PL" altLang="pl-PL" sz="1700" dirty="0">
                <a:solidFill>
                  <a:schemeClr val="tx1"/>
                </a:solidFill>
                <a:highlight>
                  <a:srgbClr val="DBC525"/>
                </a:highlight>
              </a:rPr>
            </a:br>
            <a:r>
              <a:rPr lang="pl-PL" altLang="pl-PL" sz="1700" dirty="0">
                <a:solidFill>
                  <a:schemeClr val="tx1"/>
                </a:solidFill>
                <a:highlight>
                  <a:srgbClr val="DBC525"/>
                </a:highlight>
              </a:rPr>
              <a:t>i uszkodzeniom urządzeń </a:t>
            </a:r>
            <a:r>
              <a:rPr lang="pl-PL" altLang="pl-PL" sz="1700" dirty="0">
                <a:solidFill>
                  <a:schemeClr val="tx1"/>
                </a:solidFill>
                <a:sym typeface="Symbol" pitchFamily="18" charset="2"/>
              </a:rPr>
              <a:t> </a:t>
            </a:r>
            <a:r>
              <a:rPr lang="pl-PL" altLang="pl-PL" sz="1700" dirty="0">
                <a:solidFill>
                  <a:schemeClr val="tx1"/>
                </a:solidFill>
              </a:rPr>
              <a:t>wysoka jakość i niezawodność wyposażenia, wysokie kwalifikacje personelu i kultura bezpieczeństwa </a:t>
            </a:r>
          </a:p>
          <a:p>
            <a:pPr marL="400050" indent="-400050">
              <a:spcAft>
                <a:spcPts val="600"/>
              </a:spcAft>
              <a:buFont typeface="+mj-lt"/>
              <a:buAutoNum type="romanUcPeriod"/>
            </a:pPr>
            <a:r>
              <a:rPr lang="pl-PL" altLang="pl-PL" sz="1700" b="1" dirty="0">
                <a:solidFill>
                  <a:schemeClr val="tx1"/>
                </a:solidFill>
                <a:highlight>
                  <a:srgbClr val="00FF00"/>
                </a:highlight>
              </a:rPr>
              <a:t>Poziom </a:t>
            </a:r>
            <a:r>
              <a:rPr lang="pl-PL" altLang="pl-PL" sz="1700" b="1" dirty="0">
                <a:highlight>
                  <a:srgbClr val="00FF00"/>
                </a:highlight>
              </a:rPr>
              <a:t>2</a:t>
            </a:r>
            <a:r>
              <a:rPr lang="pl-PL" altLang="pl-PL" sz="1700" b="1" dirty="0">
                <a:solidFill>
                  <a:schemeClr val="tx1"/>
                </a:solidFill>
                <a:highlight>
                  <a:srgbClr val="00FF00"/>
                </a:highlight>
              </a:rPr>
              <a:t>: </a:t>
            </a:r>
            <a:r>
              <a:rPr lang="pl-PL" altLang="pl-PL" sz="1700" dirty="0">
                <a:solidFill>
                  <a:schemeClr val="tx1"/>
                </a:solidFill>
                <a:highlight>
                  <a:srgbClr val="00FF00"/>
                </a:highlight>
              </a:rPr>
              <a:t>nadzór technologiczny </a:t>
            </a:r>
            <a:r>
              <a:rPr lang="pl-PL" altLang="pl-PL" sz="1700" dirty="0">
                <a:solidFill>
                  <a:schemeClr val="tx1"/>
                </a:solidFill>
                <a:sym typeface="Symbol" pitchFamily="18" charset="2"/>
              </a:rPr>
              <a:t> </a:t>
            </a:r>
            <a:r>
              <a:rPr lang="pl-PL" altLang="pl-PL" sz="1700" dirty="0">
                <a:solidFill>
                  <a:schemeClr val="tx1"/>
                </a:solidFill>
              </a:rPr>
              <a:t> </a:t>
            </a:r>
            <a:r>
              <a:rPr lang="pl-PL" altLang="pl-PL" sz="1700" dirty="0"/>
              <a:t>wykrywanie i </a:t>
            </a:r>
            <a:r>
              <a:rPr lang="pl-PL" altLang="pl-PL" sz="1700" dirty="0">
                <a:solidFill>
                  <a:srgbClr val="C00000"/>
                </a:solidFill>
              </a:rPr>
              <a:t>opanowywanie odchyleń od normalnej eksploatacji </a:t>
            </a:r>
            <a:r>
              <a:rPr lang="pl-PL" altLang="pl-PL" sz="1700" dirty="0">
                <a:solidFill>
                  <a:schemeClr val="tx1"/>
                </a:solidFill>
              </a:rPr>
              <a:t>(przez systemy EJ i operatorów) </a:t>
            </a:r>
            <a:r>
              <a:rPr lang="pl-PL" altLang="pl-PL" sz="1700" dirty="0">
                <a:solidFill>
                  <a:srgbClr val="C00000"/>
                </a:solidFill>
              </a:rPr>
              <a:t>aby </a:t>
            </a:r>
            <a:r>
              <a:rPr lang="pl-PL" altLang="pl-PL" sz="1700" u="sng" dirty="0">
                <a:solidFill>
                  <a:srgbClr val="C00000"/>
                </a:solidFill>
              </a:rPr>
              <a:t>zapobiec awariom</a:t>
            </a:r>
          </a:p>
          <a:p>
            <a:pPr marL="400050" indent="-400050">
              <a:spcAft>
                <a:spcPts val="600"/>
              </a:spcAft>
              <a:buFont typeface="+mj-lt"/>
              <a:buAutoNum type="romanUcPeriod"/>
            </a:pPr>
            <a:r>
              <a:rPr lang="pl-PL" altLang="pl-PL" sz="1700" b="1" dirty="0">
                <a:solidFill>
                  <a:schemeClr val="tx1"/>
                </a:solidFill>
                <a:highlight>
                  <a:srgbClr val="00FFFF"/>
                </a:highlight>
              </a:rPr>
              <a:t>Poziom </a:t>
            </a:r>
            <a:r>
              <a:rPr lang="pl-PL" altLang="pl-PL" sz="1700" b="1" dirty="0">
                <a:highlight>
                  <a:srgbClr val="00FFFF"/>
                </a:highlight>
              </a:rPr>
              <a:t>3</a:t>
            </a:r>
            <a:r>
              <a:rPr lang="pl-PL" altLang="pl-PL" sz="1700" b="1" dirty="0">
                <a:solidFill>
                  <a:schemeClr val="tx1"/>
                </a:solidFill>
                <a:highlight>
                  <a:srgbClr val="00FFFF"/>
                </a:highlight>
              </a:rPr>
              <a:t>: </a:t>
            </a:r>
            <a:r>
              <a:rPr lang="pl-PL" altLang="pl-PL" sz="1700" dirty="0">
                <a:solidFill>
                  <a:schemeClr val="tx1"/>
                </a:solidFill>
                <a:highlight>
                  <a:srgbClr val="00FFFF"/>
                </a:highlight>
              </a:rPr>
              <a:t>opanowywanie awarii projektowych </a:t>
            </a:r>
            <a:r>
              <a:rPr lang="pl-PL" altLang="pl-PL" sz="1700" dirty="0">
                <a:solidFill>
                  <a:schemeClr val="tx1"/>
                </a:solidFill>
              </a:rPr>
              <a:t>(zapobieżenie ich </a:t>
            </a:r>
            <a:r>
              <a:rPr lang="pl-PL" altLang="pl-PL" sz="1700" u="sng" dirty="0">
                <a:solidFill>
                  <a:srgbClr val="C00000"/>
                </a:solidFill>
              </a:rPr>
              <a:t>eskalacji do ciężkiej awarii</a:t>
            </a:r>
            <a:r>
              <a:rPr lang="pl-PL" altLang="pl-PL" sz="1700" dirty="0">
                <a:solidFill>
                  <a:schemeClr val="tx1"/>
                </a:solidFill>
              </a:rPr>
              <a:t>) </a:t>
            </a:r>
            <a:r>
              <a:rPr lang="pl-PL" altLang="pl-PL" sz="1700" b="1" dirty="0">
                <a:solidFill>
                  <a:schemeClr val="tx1"/>
                </a:solidFill>
                <a:sym typeface="Symbol" pitchFamily="18" charset="2"/>
              </a:rPr>
              <a:t> </a:t>
            </a:r>
            <a:r>
              <a:rPr lang="pl-PL" altLang="pl-PL" sz="1700" dirty="0">
                <a:solidFill>
                  <a:schemeClr val="tx1"/>
                </a:solidFill>
                <a:sym typeface="Symbol" pitchFamily="18" charset="2"/>
              </a:rPr>
              <a:t>przez działanie </a:t>
            </a:r>
            <a:r>
              <a:rPr lang="pl-PL" altLang="pl-PL" sz="1700" dirty="0">
                <a:solidFill>
                  <a:srgbClr val="C00000"/>
                </a:solidFill>
              </a:rPr>
              <a:t>systemów bezpieczeństwa </a:t>
            </a:r>
            <a:r>
              <a:rPr lang="pl-PL" altLang="pl-PL" sz="1700" dirty="0"/>
              <a:t>i czynności </a:t>
            </a:r>
            <a:r>
              <a:rPr lang="pl-PL" altLang="pl-PL" sz="1700" dirty="0">
                <a:solidFill>
                  <a:srgbClr val="C00000"/>
                </a:solidFill>
              </a:rPr>
              <a:t>operatorów</a:t>
            </a:r>
          </a:p>
          <a:p>
            <a:pPr marL="400050" indent="-400050">
              <a:spcAft>
                <a:spcPts val="600"/>
              </a:spcAft>
              <a:buFont typeface="+mj-lt"/>
              <a:buAutoNum type="romanUcPeriod"/>
            </a:pPr>
            <a:r>
              <a:rPr lang="pl-PL" altLang="pl-PL" sz="1700" b="1" dirty="0">
                <a:solidFill>
                  <a:schemeClr val="tx1"/>
                </a:solidFill>
                <a:highlight>
                  <a:srgbClr val="FF0000"/>
                </a:highlight>
              </a:rPr>
              <a:t>Poziom </a:t>
            </a:r>
            <a:r>
              <a:rPr lang="pl-PL" altLang="pl-PL" sz="1700" b="1" dirty="0">
                <a:highlight>
                  <a:srgbClr val="FF0000"/>
                </a:highlight>
              </a:rPr>
              <a:t>4</a:t>
            </a:r>
            <a:r>
              <a:rPr lang="pl-PL" altLang="pl-PL" sz="1700" b="1" dirty="0">
                <a:solidFill>
                  <a:schemeClr val="tx1"/>
                </a:solidFill>
                <a:highlight>
                  <a:srgbClr val="FF0000"/>
                </a:highlight>
              </a:rPr>
              <a:t>: </a:t>
            </a:r>
            <a:r>
              <a:rPr lang="pl-PL" altLang="pl-PL" sz="1700" dirty="0">
                <a:solidFill>
                  <a:schemeClr val="tx1"/>
                </a:solidFill>
                <a:highlight>
                  <a:srgbClr val="FF0000"/>
                </a:highlight>
              </a:rPr>
              <a:t>ograniczanie skutków ciężkich awarii </a:t>
            </a:r>
            <a:r>
              <a:rPr lang="pl-PL" altLang="pl-PL" sz="1700" dirty="0">
                <a:solidFill>
                  <a:schemeClr val="tx1"/>
                </a:solidFill>
              </a:rPr>
              <a:t>(</a:t>
            </a:r>
            <a:r>
              <a:rPr lang="pl-PL" altLang="pl-PL" sz="1700" u="sng" dirty="0">
                <a:solidFill>
                  <a:schemeClr val="tx1"/>
                </a:solidFill>
              </a:rPr>
              <a:t>utrzymanie integralności </a:t>
            </a:r>
            <a:br>
              <a:rPr lang="pl-PL" altLang="pl-PL" sz="1700" u="sng" dirty="0">
                <a:solidFill>
                  <a:schemeClr val="tx1"/>
                </a:solidFill>
              </a:rPr>
            </a:br>
            <a:r>
              <a:rPr lang="pl-PL" altLang="pl-PL" sz="1700" u="sng" dirty="0">
                <a:solidFill>
                  <a:schemeClr val="tx1"/>
                </a:solidFill>
              </a:rPr>
              <a:t>i efektowności obudowy bezpieczeństwa</a:t>
            </a:r>
            <a:r>
              <a:rPr lang="pl-PL" altLang="pl-PL" sz="1700" dirty="0">
                <a:solidFill>
                  <a:schemeClr val="tx1"/>
                </a:solidFill>
              </a:rPr>
              <a:t>) </a:t>
            </a:r>
            <a:r>
              <a:rPr lang="pl-PL" altLang="pl-PL" sz="1700" b="1" dirty="0">
                <a:solidFill>
                  <a:schemeClr val="tx1"/>
                </a:solidFill>
                <a:sym typeface="Symbol" pitchFamily="18" charset="2"/>
              </a:rPr>
              <a:t></a:t>
            </a:r>
            <a:r>
              <a:rPr lang="pl-PL" altLang="pl-PL" sz="1700" b="1" dirty="0">
                <a:solidFill>
                  <a:schemeClr val="tx1"/>
                </a:solidFill>
              </a:rPr>
              <a:t> </a:t>
            </a:r>
            <a:r>
              <a:rPr lang="pl-PL" altLang="pl-PL" sz="1700" dirty="0">
                <a:solidFill>
                  <a:srgbClr val="C00000"/>
                </a:solidFill>
              </a:rPr>
              <a:t>minimalizacja uwolnień substancji promieniotwórczych</a:t>
            </a:r>
            <a:r>
              <a:rPr lang="pl-PL" altLang="pl-PL" sz="1700" dirty="0">
                <a:solidFill>
                  <a:schemeClr val="tx1"/>
                </a:solidFill>
              </a:rPr>
              <a:t> w razie uszkodzenia rdzenia </a:t>
            </a:r>
            <a:r>
              <a:rPr lang="pl-PL" altLang="pl-PL" sz="1700" dirty="0">
                <a:solidFill>
                  <a:schemeClr val="tx1"/>
                </a:solidFill>
                <a:sym typeface="Symbol" pitchFamily="18" charset="2"/>
              </a:rPr>
              <a:t> dodatkowe </a:t>
            </a:r>
            <a:r>
              <a:rPr lang="pl-PL" altLang="pl-PL" sz="1700" dirty="0">
                <a:solidFill>
                  <a:srgbClr val="C00000"/>
                </a:solidFill>
                <a:sym typeface="Symbol" pitchFamily="18" charset="2"/>
              </a:rPr>
              <a:t>dedykowane systemy bezpieczeństwa</a:t>
            </a:r>
            <a:r>
              <a:rPr lang="pl-PL" altLang="pl-PL" sz="1700" dirty="0">
                <a:solidFill>
                  <a:schemeClr val="tx1"/>
                </a:solidFill>
                <a:sym typeface="Symbol" pitchFamily="18" charset="2"/>
              </a:rPr>
              <a:t> i działania </a:t>
            </a:r>
            <a:r>
              <a:rPr lang="pl-PL" altLang="pl-PL" sz="1700" dirty="0">
                <a:solidFill>
                  <a:srgbClr val="C00000"/>
                </a:solidFill>
                <a:sym typeface="Symbol" pitchFamily="18" charset="2"/>
              </a:rPr>
              <a:t>operatorów</a:t>
            </a:r>
          </a:p>
          <a:p>
            <a:pPr marL="400050" indent="-400050">
              <a:spcAft>
                <a:spcPts val="600"/>
              </a:spcAft>
              <a:buFont typeface="+mj-lt"/>
              <a:buAutoNum type="romanUcPeriod"/>
            </a:pPr>
            <a:r>
              <a:rPr lang="pl-PL" altLang="pl-PL" sz="1700" b="1" dirty="0">
                <a:solidFill>
                  <a:schemeClr val="tx1"/>
                </a:solidFill>
                <a:highlight>
                  <a:srgbClr val="FF00FF"/>
                </a:highlight>
              </a:rPr>
              <a:t>Poziom 5: </a:t>
            </a:r>
            <a:r>
              <a:rPr lang="pl-PL" altLang="pl-PL" sz="1700" dirty="0">
                <a:solidFill>
                  <a:schemeClr val="tx1"/>
                </a:solidFill>
                <a:highlight>
                  <a:srgbClr val="FF00FF"/>
                </a:highlight>
              </a:rPr>
              <a:t>działania interwencyjne </a:t>
            </a:r>
            <a:r>
              <a:rPr lang="pl-PL" altLang="pl-PL" sz="1700" b="1" dirty="0">
                <a:solidFill>
                  <a:schemeClr val="tx1"/>
                </a:solidFill>
                <a:sym typeface="Symbol" pitchFamily="18" charset="2"/>
              </a:rPr>
              <a:t> </a:t>
            </a:r>
            <a:r>
              <a:rPr lang="pl-PL" altLang="pl-PL" sz="1700" b="1" dirty="0">
                <a:solidFill>
                  <a:schemeClr val="tx1"/>
                </a:solidFill>
              </a:rPr>
              <a:t> </a:t>
            </a:r>
            <a:r>
              <a:rPr lang="pl-PL" altLang="pl-PL" sz="1700" dirty="0">
                <a:solidFill>
                  <a:srgbClr val="C00000"/>
                </a:solidFill>
              </a:rPr>
              <a:t>łagodzenie skutków radiologicznych awaryjnych uwolnień substancji promieniotwórczych </a:t>
            </a:r>
            <a:r>
              <a:rPr lang="pl-PL" altLang="pl-PL" sz="1700" dirty="0">
                <a:solidFill>
                  <a:schemeClr val="tx1"/>
                </a:solidFill>
                <a:sym typeface="Symbol" pitchFamily="18" charset="2"/>
              </a:rPr>
              <a:t> działania interwencyjne </a:t>
            </a:r>
            <a:endParaRPr lang="pl-PL" altLang="pl-PL" sz="1700" dirty="0">
              <a:solidFill>
                <a:schemeClr val="tx1"/>
              </a:solidFill>
            </a:endParaRPr>
          </a:p>
          <a:p>
            <a:pPr>
              <a:buFont typeface="Wingdings 2" panose="05020102010507070707" pitchFamily="18" charset="2"/>
              <a:buChar char=""/>
            </a:pPr>
            <a:endParaRPr lang="pl-PL" altLang="pl-PL" sz="1700" dirty="0">
              <a:solidFill>
                <a:schemeClr val="tx1"/>
              </a:solidFill>
            </a:endParaRPr>
          </a:p>
          <a:p>
            <a:pPr>
              <a:buFont typeface="Wingdings 2" panose="05020102010507070707" pitchFamily="18" charset="2"/>
              <a:buChar char=""/>
            </a:pPr>
            <a:endParaRPr lang="pl-PL" altLang="pl-PL" sz="1700" dirty="0">
              <a:solidFill>
                <a:schemeClr val="tx1"/>
              </a:solidFill>
              <a:highlight>
                <a:srgbClr val="DBC525"/>
              </a:highlight>
            </a:endParaRPr>
          </a:p>
          <a:p>
            <a:endParaRPr lang="pl-PL" sz="1700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E1DDE01-E057-D978-9E8F-9FE4CBE98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FCC77-E970-4B1B-9A9A-77B94E594A5D}" type="slidenum">
              <a:rPr lang="es-ES" altLang="pl-PL" smtClean="0"/>
              <a:pPr/>
              <a:t>13</a:t>
            </a:fld>
            <a:endParaRPr lang="es-ES" altLang="pl-PL"/>
          </a:p>
        </p:txBody>
      </p:sp>
    </p:spTree>
    <p:extLst>
      <p:ext uri="{BB962C8B-B14F-4D97-AF65-F5344CB8AC3E}">
        <p14:creationId xmlns:p14="http://schemas.microsoft.com/office/powerpoint/2010/main" val="249189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C757CC-AF7C-2048-4FA0-B407E2391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b="1" dirty="0"/>
              <a:t>Najważniejsze przepisy polskie i międzynarodowe </a:t>
            </a:r>
            <a:br>
              <a:rPr lang="pl-PL" sz="2000" b="1" dirty="0"/>
            </a:br>
            <a:r>
              <a:rPr lang="pl-PL" sz="2000" b="1" dirty="0"/>
              <a:t>standardy bezpieczeństwa jądrowego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470DCDA-4407-6B5B-F1D2-1182C1B10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37112"/>
          </a:xfrm>
        </p:spPr>
        <p:txBody>
          <a:bodyPr/>
          <a:lstStyle/>
          <a:p>
            <a:r>
              <a:rPr lang="pl-PL" sz="1600" dirty="0">
                <a:highlight>
                  <a:srgbClr val="FFFF00"/>
                </a:highlight>
              </a:rPr>
              <a:t>Ustawa z 29.11.2000 r. </a:t>
            </a:r>
            <a:r>
              <a:rPr lang="pl-PL" sz="1600" b="1" dirty="0">
                <a:highlight>
                  <a:srgbClr val="FFFF00"/>
                </a:highlight>
              </a:rPr>
              <a:t>Prawo atomowe, </a:t>
            </a:r>
            <a:r>
              <a:rPr lang="pl-PL" sz="1600" dirty="0"/>
              <a:t>z późniejszymi zmianami, tekst jednolity (Dz. U. 2023 r., poz. 1173)</a:t>
            </a:r>
          </a:p>
          <a:p>
            <a:pPr lvl="1"/>
            <a:r>
              <a:rPr lang="pl-PL" sz="1400" dirty="0"/>
              <a:t>Rozporządzenie „lokalizacyjne” z 10.08.2012 r. (Dz. U. 2012 r., poz. 1025)</a:t>
            </a:r>
          </a:p>
          <a:p>
            <a:pPr lvl="1"/>
            <a:r>
              <a:rPr lang="pl-PL" sz="1400" dirty="0"/>
              <a:t>Rozporządzenie „projektowe” z 31.08.2012 r. (Dz. U. 2012 r., poz. 1048)</a:t>
            </a:r>
          </a:p>
          <a:p>
            <a:pPr lvl="1"/>
            <a:r>
              <a:rPr lang="pl-PL" sz="1400" dirty="0"/>
              <a:t>Rozporządzenie „o analizach bezpieczeństwa” z 31.08.2012 r. (Dz. U. 2012 r., poz. 1043)</a:t>
            </a:r>
          </a:p>
          <a:p>
            <a:pPr lvl="1"/>
            <a:r>
              <a:rPr lang="pl-PL" sz="1400" dirty="0"/>
              <a:t>Rozporządzenie „eksploatacyjne” z 11.02.2013 r. (Dz. U. 2013 r., poz. 281)</a:t>
            </a:r>
          </a:p>
          <a:p>
            <a:r>
              <a:rPr lang="pl-PL" sz="1600" dirty="0">
                <a:highlight>
                  <a:srgbClr val="00FF00"/>
                </a:highlight>
              </a:rPr>
              <a:t>Wymagania Międzynarodowej Agencji Energii Atomowej (</a:t>
            </a:r>
            <a:r>
              <a:rPr lang="pl-PL" sz="1600" b="1" dirty="0">
                <a:highlight>
                  <a:srgbClr val="00FF00"/>
                </a:highlight>
              </a:rPr>
              <a:t>MAEA</a:t>
            </a:r>
            <a:r>
              <a:rPr lang="pl-PL" sz="1600" dirty="0">
                <a:highlight>
                  <a:srgbClr val="00FF00"/>
                </a:highlight>
              </a:rPr>
              <a:t>) </a:t>
            </a:r>
            <a:r>
              <a:rPr lang="pl-PL" sz="1600" dirty="0"/>
              <a:t>dot.:</a:t>
            </a:r>
          </a:p>
          <a:p>
            <a:pPr lvl="1"/>
            <a:r>
              <a:rPr lang="pl-PL" sz="1400" u="sng" dirty="0"/>
              <a:t>Lokalizacji dla EJ</a:t>
            </a:r>
            <a:r>
              <a:rPr lang="pl-PL" sz="1400" dirty="0"/>
              <a:t>: </a:t>
            </a:r>
            <a:r>
              <a:rPr lang="en-US" sz="1400" i="1" dirty="0"/>
              <a:t>Site Evaluation for</a:t>
            </a:r>
            <a:r>
              <a:rPr lang="pl-PL" sz="1400" i="1" dirty="0"/>
              <a:t> </a:t>
            </a:r>
            <a:r>
              <a:rPr lang="en-US" sz="1400" i="1" dirty="0"/>
              <a:t>Nuclear Installations</a:t>
            </a:r>
            <a:r>
              <a:rPr lang="pl-PL" sz="1400" i="1" dirty="0"/>
              <a:t>.</a:t>
            </a:r>
            <a:r>
              <a:rPr lang="en-US" sz="1400" i="1" dirty="0"/>
              <a:t> Specific Safety Requirements No. SSR-1, 201</a:t>
            </a:r>
            <a:r>
              <a:rPr lang="pl-PL" sz="1400" i="1" dirty="0"/>
              <a:t>9</a:t>
            </a:r>
          </a:p>
          <a:p>
            <a:pPr lvl="1"/>
            <a:r>
              <a:rPr lang="pl-PL" sz="1400" u="sng" dirty="0"/>
              <a:t>Projektu EJ</a:t>
            </a:r>
            <a:r>
              <a:rPr lang="pl-PL" sz="1400" dirty="0"/>
              <a:t>:  </a:t>
            </a:r>
            <a:r>
              <a:rPr lang="en-US" sz="1400" i="1" dirty="0"/>
              <a:t>Safety of Nuclear Power Plants: Design</a:t>
            </a:r>
            <a:r>
              <a:rPr lang="pl-PL" sz="1400" i="1" dirty="0"/>
              <a:t>. </a:t>
            </a:r>
            <a:r>
              <a:rPr lang="pl-PL" sz="1400" i="1" dirty="0" err="1"/>
              <a:t>Specific</a:t>
            </a:r>
            <a:r>
              <a:rPr lang="pl-PL" sz="1400" i="1" dirty="0"/>
              <a:t> </a:t>
            </a:r>
            <a:r>
              <a:rPr lang="pl-PL" sz="1400" i="1" dirty="0" err="1"/>
              <a:t>Safety</a:t>
            </a:r>
            <a:r>
              <a:rPr lang="pl-PL" sz="1400" i="1" dirty="0"/>
              <a:t> </a:t>
            </a:r>
            <a:r>
              <a:rPr lang="pl-PL" sz="1400" i="1" dirty="0" err="1"/>
              <a:t>Requirements</a:t>
            </a:r>
            <a:r>
              <a:rPr lang="pl-PL" sz="1400" i="1" dirty="0"/>
              <a:t> No. SSR-2/1 (</a:t>
            </a:r>
            <a:r>
              <a:rPr lang="pl-PL" sz="1400" i="1" dirty="0" err="1"/>
              <a:t>Rev</a:t>
            </a:r>
            <a:r>
              <a:rPr lang="pl-PL" sz="1400" i="1" dirty="0"/>
              <a:t>. 1), 2016</a:t>
            </a:r>
          </a:p>
          <a:p>
            <a:pPr lvl="1"/>
            <a:r>
              <a:rPr lang="pl-PL" sz="1400" u="sng" dirty="0"/>
              <a:t>Analiz bezpieczeństwa EJ</a:t>
            </a:r>
            <a:r>
              <a:rPr lang="pl-PL" sz="1400" dirty="0"/>
              <a:t>: </a:t>
            </a:r>
            <a:r>
              <a:rPr lang="en-US" sz="1400" i="1" dirty="0"/>
              <a:t>Safety Assessment for Facilities and Activities</a:t>
            </a:r>
            <a:r>
              <a:rPr lang="pl-PL" sz="1400" i="1" dirty="0"/>
              <a:t>. </a:t>
            </a:r>
            <a:r>
              <a:rPr lang="en-US" sz="1400" i="1" dirty="0"/>
              <a:t>General Safety Requirements Part 4</a:t>
            </a:r>
            <a:r>
              <a:rPr lang="pl-PL" sz="1400" i="1" dirty="0"/>
              <a:t> (</a:t>
            </a:r>
            <a:r>
              <a:rPr lang="pl-PL" sz="1400" i="1" dirty="0" err="1"/>
              <a:t>Rev</a:t>
            </a:r>
            <a:r>
              <a:rPr lang="pl-PL" sz="1400" i="1" dirty="0"/>
              <a:t>. 1), 2016</a:t>
            </a:r>
          </a:p>
          <a:p>
            <a:pPr lvl="1"/>
            <a:r>
              <a:rPr lang="pl-PL" sz="1400" u="sng" dirty="0"/>
              <a:t>Rozruchu i eksploatacji EJ</a:t>
            </a:r>
            <a:r>
              <a:rPr lang="pl-PL" sz="1400" dirty="0"/>
              <a:t>: </a:t>
            </a:r>
            <a:r>
              <a:rPr lang="en-US" sz="1400" dirty="0"/>
              <a:t>Safety of Nuclear Power Plants: Commissioning and Operation</a:t>
            </a:r>
            <a:r>
              <a:rPr lang="pl-PL" sz="1400" dirty="0"/>
              <a:t>. </a:t>
            </a:r>
            <a:r>
              <a:rPr lang="en-US" sz="1400" dirty="0"/>
              <a:t>Specific Safety Requirements No. SSR-2/</a:t>
            </a:r>
            <a:r>
              <a:rPr lang="pl-PL" sz="1400" dirty="0"/>
              <a:t>2</a:t>
            </a:r>
            <a:r>
              <a:rPr lang="en-US" sz="1400" dirty="0"/>
              <a:t> (Rev. 1), 2016</a:t>
            </a:r>
            <a:endParaRPr lang="pl-PL" sz="1400" dirty="0"/>
          </a:p>
          <a:p>
            <a:r>
              <a:rPr lang="pl-PL" sz="1600" dirty="0">
                <a:highlight>
                  <a:srgbClr val="00FFFF"/>
                </a:highlight>
              </a:rPr>
              <a:t>Dyrektywa bezpieczeństwa jądrowego </a:t>
            </a:r>
            <a:r>
              <a:rPr lang="pl-PL" sz="1600" b="1" dirty="0">
                <a:highlight>
                  <a:srgbClr val="00FFFF"/>
                </a:highlight>
              </a:rPr>
              <a:t>UE</a:t>
            </a:r>
            <a:r>
              <a:rPr lang="pl-PL" sz="1600" dirty="0"/>
              <a:t>: 2014/87/EURATOM z 8.07.2014 r.</a:t>
            </a:r>
          </a:p>
          <a:p>
            <a:r>
              <a:rPr lang="pl-PL" sz="1600" dirty="0">
                <a:highlight>
                  <a:srgbClr val="DBC525"/>
                </a:highlight>
              </a:rPr>
              <a:t>Wymagania europejskich przedsiębiorstw energetycznych</a:t>
            </a:r>
            <a:r>
              <a:rPr lang="pl-PL" sz="1600" dirty="0"/>
              <a:t>: </a:t>
            </a:r>
            <a:r>
              <a:rPr lang="pl-PL" sz="1600" b="1" dirty="0"/>
              <a:t>EUR</a:t>
            </a:r>
            <a:r>
              <a:rPr lang="pl-PL" sz="1600" dirty="0"/>
              <a:t> (</a:t>
            </a:r>
            <a:r>
              <a:rPr lang="pl-PL" sz="1600" dirty="0" err="1"/>
              <a:t>Rev</a:t>
            </a:r>
            <a:r>
              <a:rPr lang="pl-PL" sz="1600" dirty="0"/>
              <a:t>. E), 2016</a:t>
            </a:r>
          </a:p>
          <a:p>
            <a:r>
              <a:rPr lang="pl-PL" sz="1600" dirty="0">
                <a:highlight>
                  <a:srgbClr val="FD795F"/>
                </a:highlight>
              </a:rPr>
              <a:t>Federalne przepisy USA (NRC): </a:t>
            </a:r>
            <a:r>
              <a:rPr lang="pl-PL" sz="1600" dirty="0"/>
              <a:t>10CFR20, </a:t>
            </a:r>
            <a:r>
              <a:rPr lang="pl-PL" sz="1600" b="1" dirty="0"/>
              <a:t>10CFR50</a:t>
            </a:r>
            <a:r>
              <a:rPr lang="pl-PL" sz="1600" dirty="0"/>
              <a:t>, </a:t>
            </a:r>
            <a:r>
              <a:rPr lang="pl-PL" sz="1600" b="1" dirty="0"/>
              <a:t>10CFR52</a:t>
            </a:r>
            <a:r>
              <a:rPr lang="pl-PL" sz="1600" dirty="0"/>
              <a:t>, 10CFR100</a:t>
            </a:r>
          </a:p>
          <a:p>
            <a:pPr lvl="1"/>
            <a:endParaRPr lang="pl-PL" sz="1400" dirty="0"/>
          </a:p>
          <a:p>
            <a:pPr lvl="1"/>
            <a:endParaRPr lang="pl-PL" sz="1400" dirty="0"/>
          </a:p>
          <a:p>
            <a:pPr lvl="1"/>
            <a:endParaRPr lang="pl-PL" sz="1400" dirty="0"/>
          </a:p>
          <a:p>
            <a:pPr lvl="1"/>
            <a:endParaRPr lang="pl-PL" sz="1400" dirty="0"/>
          </a:p>
          <a:p>
            <a:endParaRPr lang="pl-PL" sz="1800" dirty="0">
              <a:solidFill>
                <a:srgbClr val="C00000"/>
              </a:solidFill>
            </a:endParaRPr>
          </a:p>
          <a:p>
            <a:endParaRPr lang="pl-PL" sz="1800" dirty="0">
              <a:solidFill>
                <a:srgbClr val="C00000"/>
              </a:solidFill>
            </a:endParaRPr>
          </a:p>
          <a:p>
            <a:endParaRPr lang="pl-PL" sz="1800" dirty="0">
              <a:solidFill>
                <a:srgbClr val="C00000"/>
              </a:solidFill>
            </a:endParaRPr>
          </a:p>
          <a:p>
            <a:endParaRPr lang="pl-PL" sz="1800" dirty="0">
              <a:solidFill>
                <a:srgbClr val="C00000"/>
              </a:solidFill>
            </a:endParaRPr>
          </a:p>
          <a:p>
            <a:endParaRPr lang="pl-PL" sz="1800" dirty="0">
              <a:solidFill>
                <a:srgbClr val="C00000"/>
              </a:solidFill>
            </a:endParaRPr>
          </a:p>
          <a:p>
            <a:endParaRPr lang="pl-PL" sz="1800" dirty="0">
              <a:solidFill>
                <a:srgbClr val="C00000"/>
              </a:solidFill>
            </a:endParaRPr>
          </a:p>
          <a:p>
            <a:endParaRPr lang="pl-PL" sz="1800" dirty="0">
              <a:solidFill>
                <a:srgbClr val="C00000"/>
              </a:solidFill>
            </a:endParaRPr>
          </a:p>
          <a:p>
            <a:endParaRPr lang="pl-PL" sz="1800" dirty="0">
              <a:solidFill>
                <a:srgbClr val="C00000"/>
              </a:solidFill>
            </a:endParaRPr>
          </a:p>
          <a:p>
            <a:r>
              <a:rPr lang="pl-PL" sz="1800" dirty="0">
                <a:solidFill>
                  <a:srgbClr val="C00000"/>
                </a:solidFill>
              </a:rPr>
              <a:t>Opracowano szczegółowe wymagania dla EJ z reaktorami </a:t>
            </a:r>
            <a:r>
              <a:rPr lang="pl-PL" sz="1800" dirty="0" err="1">
                <a:solidFill>
                  <a:srgbClr val="C00000"/>
                </a:solidFill>
              </a:rPr>
              <a:t>lekkowodnymi</a:t>
            </a:r>
            <a:r>
              <a:rPr lang="pl-PL" sz="1800" dirty="0">
                <a:solidFill>
                  <a:srgbClr val="C00000"/>
                </a:solidFill>
              </a:rPr>
              <a:t>, </a:t>
            </a:r>
            <a:r>
              <a:rPr lang="pl-PL" sz="1800" dirty="0"/>
              <a:t>których pierwsze wersje zostały wydane na początku lat 90-tych:</a:t>
            </a:r>
          </a:p>
          <a:p>
            <a:pPr lvl="1"/>
            <a:r>
              <a:rPr lang="pl-PL" sz="1600" dirty="0">
                <a:solidFill>
                  <a:srgbClr val="C00000"/>
                </a:solidFill>
              </a:rPr>
              <a:t>Europejskie:</a:t>
            </a:r>
            <a:r>
              <a:rPr lang="pl-PL" sz="1600" dirty="0"/>
              <a:t> </a:t>
            </a:r>
            <a:r>
              <a:rPr lang="pl-PL" sz="1600" b="1" dirty="0" err="1"/>
              <a:t>E</a:t>
            </a:r>
            <a:r>
              <a:rPr lang="pl-PL" sz="1600" dirty="0" err="1"/>
              <a:t>uropean</a:t>
            </a:r>
            <a:r>
              <a:rPr lang="pl-PL" sz="1600" dirty="0"/>
              <a:t> </a:t>
            </a:r>
            <a:r>
              <a:rPr lang="pl-PL" sz="1600" b="1" dirty="0" err="1"/>
              <a:t>U</a:t>
            </a:r>
            <a:r>
              <a:rPr lang="pl-PL" sz="1600" dirty="0" err="1"/>
              <a:t>tility</a:t>
            </a:r>
            <a:r>
              <a:rPr lang="pl-PL" sz="1600" dirty="0"/>
              <a:t> </a:t>
            </a:r>
            <a:r>
              <a:rPr lang="pl-PL" sz="1600" b="1" dirty="0" err="1"/>
              <a:t>R</a:t>
            </a:r>
            <a:r>
              <a:rPr lang="pl-PL" sz="1600" dirty="0" err="1"/>
              <a:t>equirements</a:t>
            </a:r>
            <a:r>
              <a:rPr lang="pl-PL" sz="1600" dirty="0"/>
              <a:t> for LWR </a:t>
            </a:r>
            <a:r>
              <a:rPr lang="pl-PL" sz="1600" dirty="0" err="1"/>
              <a:t>Nuclear</a:t>
            </a:r>
            <a:r>
              <a:rPr lang="pl-PL" sz="1600" dirty="0"/>
              <a:t> Power </a:t>
            </a:r>
            <a:r>
              <a:rPr lang="pl-PL" sz="1600" dirty="0" err="1"/>
              <a:t>Plants</a:t>
            </a:r>
            <a:r>
              <a:rPr lang="pl-PL" sz="1600" dirty="0"/>
              <a:t> (</a:t>
            </a:r>
            <a:r>
              <a:rPr lang="pl-PL" sz="1600" b="1" dirty="0"/>
              <a:t>EUR</a:t>
            </a:r>
            <a:r>
              <a:rPr lang="pl-PL" sz="1600" dirty="0"/>
              <a:t>); najnowsza wersja </a:t>
            </a:r>
            <a:r>
              <a:rPr lang="pl-PL" sz="1600" dirty="0" err="1"/>
              <a:t>Revision</a:t>
            </a:r>
            <a:r>
              <a:rPr lang="pl-PL" sz="1600" dirty="0"/>
              <a:t> E (12.2016)</a:t>
            </a:r>
          </a:p>
          <a:p>
            <a:pPr lvl="1"/>
            <a:r>
              <a:rPr lang="pl-PL" sz="1600" dirty="0">
                <a:solidFill>
                  <a:srgbClr val="C00000"/>
                </a:solidFill>
              </a:rPr>
              <a:t>Amerykańskie:</a:t>
            </a:r>
            <a:r>
              <a:rPr lang="pl-PL" sz="1600" dirty="0"/>
              <a:t> Advanced LWR </a:t>
            </a:r>
            <a:r>
              <a:rPr lang="pl-PL" sz="1600" b="1" dirty="0" err="1"/>
              <a:t>U</a:t>
            </a:r>
            <a:r>
              <a:rPr lang="pl-PL" sz="1600" dirty="0" err="1"/>
              <a:t>tility</a:t>
            </a:r>
            <a:r>
              <a:rPr lang="pl-PL" sz="1600" dirty="0"/>
              <a:t> </a:t>
            </a:r>
            <a:r>
              <a:rPr lang="pl-PL" sz="1600" b="1" dirty="0" err="1"/>
              <a:t>R</a:t>
            </a:r>
            <a:r>
              <a:rPr lang="pl-PL" sz="1600" dirty="0" err="1"/>
              <a:t>equirements</a:t>
            </a:r>
            <a:r>
              <a:rPr lang="pl-PL" sz="1600" dirty="0"/>
              <a:t> </a:t>
            </a:r>
            <a:r>
              <a:rPr lang="pl-PL" sz="1600" b="1" dirty="0" err="1"/>
              <a:t>D</a:t>
            </a:r>
            <a:r>
              <a:rPr lang="pl-PL" sz="1600" dirty="0" err="1"/>
              <a:t>ocument</a:t>
            </a:r>
            <a:r>
              <a:rPr lang="pl-PL" sz="1600" dirty="0"/>
              <a:t> (</a:t>
            </a:r>
            <a:r>
              <a:rPr lang="pl-PL" sz="1600" b="1" dirty="0"/>
              <a:t>URD); </a:t>
            </a:r>
            <a:r>
              <a:rPr lang="pl-PL" sz="1600" dirty="0"/>
              <a:t>najnowsza wersja </a:t>
            </a:r>
            <a:r>
              <a:rPr lang="pl-PL" sz="1600" dirty="0" err="1"/>
              <a:t>Revision</a:t>
            </a:r>
            <a:r>
              <a:rPr lang="pl-PL" sz="1600" dirty="0"/>
              <a:t> 13 (04.2014)</a:t>
            </a:r>
          </a:p>
          <a:p>
            <a:pPr lvl="2"/>
            <a:r>
              <a:rPr lang="pl-PL" sz="1400" dirty="0"/>
              <a:t>Wymagania dla projektów „ewolucyjnych” i pasywnych</a:t>
            </a:r>
          </a:p>
          <a:p>
            <a:r>
              <a:rPr lang="pl-PL" sz="1800" dirty="0"/>
              <a:t>Wymagania przedsiębiorstw energetycznych zostały przyjęte przez:</a:t>
            </a:r>
          </a:p>
          <a:p>
            <a:pPr lvl="1"/>
            <a:r>
              <a:rPr lang="pl-PL" sz="1400" dirty="0">
                <a:solidFill>
                  <a:srgbClr val="C00000"/>
                </a:solidFill>
              </a:rPr>
              <a:t>Stowarzyszenie Europejskich Dozorów Jądrowych (WENRA), </a:t>
            </a:r>
            <a:r>
              <a:rPr lang="pl-PL" sz="1400" b="1" dirty="0">
                <a:solidFill>
                  <a:srgbClr val="C00000"/>
                </a:solidFill>
              </a:rPr>
              <a:t>2009</a:t>
            </a:r>
          </a:p>
          <a:p>
            <a:pPr lvl="1"/>
            <a:r>
              <a:rPr lang="pl-PL" sz="1400" dirty="0">
                <a:solidFill>
                  <a:srgbClr val="C00000"/>
                </a:solidFill>
              </a:rPr>
              <a:t>Międzynarodową Agencję Energii Atomowej (MAEA, SSR-2/1), </a:t>
            </a:r>
            <a:r>
              <a:rPr lang="pl-PL" sz="1400" b="1" dirty="0">
                <a:solidFill>
                  <a:srgbClr val="C00000"/>
                </a:solidFill>
              </a:rPr>
              <a:t>2012</a:t>
            </a:r>
          </a:p>
          <a:p>
            <a:pPr lvl="1"/>
            <a:r>
              <a:rPr lang="pl-PL" sz="1400" dirty="0">
                <a:solidFill>
                  <a:srgbClr val="C00000"/>
                </a:solidFill>
              </a:rPr>
              <a:t>UE/EURATOM (Dyrektywa 2014/87/EURATOM), </a:t>
            </a:r>
            <a:r>
              <a:rPr lang="pl-PL" sz="1400" b="1" dirty="0">
                <a:solidFill>
                  <a:srgbClr val="C00000"/>
                </a:solidFill>
              </a:rPr>
              <a:t>2014</a:t>
            </a:r>
            <a:r>
              <a:rPr lang="pl-PL" sz="1400" dirty="0">
                <a:solidFill>
                  <a:srgbClr val="C00000"/>
                </a:solidFill>
              </a:rPr>
              <a:t>  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8E6B6A9-AC60-729B-B8AA-9DF359389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FCC77-E970-4B1B-9A9A-77B94E594A5D}" type="slidenum">
              <a:rPr lang="es-ES" altLang="pl-PL" smtClean="0"/>
              <a:pPr/>
              <a:t>14</a:t>
            </a:fld>
            <a:endParaRPr lang="es-ES" altLang="pl-PL"/>
          </a:p>
        </p:txBody>
      </p:sp>
    </p:spTree>
    <p:extLst>
      <p:ext uri="{BB962C8B-B14F-4D97-AF65-F5344CB8AC3E}">
        <p14:creationId xmlns:p14="http://schemas.microsoft.com/office/powerpoint/2010/main" val="183083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5FFF2AC-3EB4-3D5D-0B6F-C19A5F922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b="1" dirty="0"/>
              <a:t>EJ generacji III/III+ z dużym zapasem spełniają</a:t>
            </a:r>
            <a:br>
              <a:rPr lang="pl-PL" sz="2000" b="1" dirty="0"/>
            </a:br>
            <a:r>
              <a:rPr lang="pl-PL" sz="2000" b="1" dirty="0"/>
              <a:t>probabilistyczne kryteria bezpieczeństwa</a:t>
            </a: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D99EE472-3A52-D11F-B711-D1C2111D0CFE}"/>
              </a:ext>
            </a:extLst>
          </p:cNvPr>
          <p:cNvGrpSpPr/>
          <p:nvPr/>
        </p:nvGrpSpPr>
        <p:grpSpPr>
          <a:xfrm>
            <a:off x="315705" y="1669450"/>
            <a:ext cx="8371095" cy="4107513"/>
            <a:chOff x="411038" y="1508971"/>
            <a:chExt cx="8371095" cy="4107513"/>
          </a:xfrm>
        </p:grpSpPr>
        <p:pic>
          <p:nvPicPr>
            <p:cNvPr id="4" name="Picture 7">
              <a:extLst>
                <a:ext uri="{FF2B5EF4-FFF2-40B4-BE49-F238E27FC236}">
                  <a16:creationId xmlns:a16="http://schemas.microsoft.com/office/drawing/2014/main" id="{A690A36C-A563-7964-29B2-4F31D6FD1E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038" y="1508971"/>
              <a:ext cx="8301641" cy="4107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 Box 9">
              <a:extLst>
                <a:ext uri="{FF2B5EF4-FFF2-40B4-BE49-F238E27FC236}">
                  <a16:creationId xmlns:a16="http://schemas.microsoft.com/office/drawing/2014/main" id="{BBAA9AE4-E995-8475-DB31-9B98110647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4042" y="1551018"/>
              <a:ext cx="1483490" cy="57850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pl-PL" altLang="pl-PL" sz="1600" dirty="0">
                  <a:solidFill>
                    <a:srgbClr val="092D74"/>
                  </a:solidFill>
                  <a:latin typeface="Arial Black" panose="020B0A04020102020204" pitchFamily="34" charset="0"/>
                  <a:cs typeface="+mn-cs"/>
                </a:rPr>
                <a:t>Wymagania U.S. NRC</a:t>
              </a:r>
            </a:p>
          </p:txBody>
        </p:sp>
        <p:sp>
          <p:nvSpPr>
            <p:cNvPr id="6" name="Text Box 10">
              <a:extLst>
                <a:ext uri="{FF2B5EF4-FFF2-40B4-BE49-F238E27FC236}">
                  <a16:creationId xmlns:a16="http://schemas.microsoft.com/office/drawing/2014/main" id="{FF9B9D2D-6FCD-E89C-BAE3-CC2A1D3FBF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25280" y="1551018"/>
              <a:ext cx="1507108" cy="5306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pl-PL" altLang="pl-PL" sz="1600">
                  <a:solidFill>
                    <a:srgbClr val="092D74"/>
                  </a:solidFill>
                  <a:latin typeface="Arial Black" panose="020B0A04020102020204" pitchFamily="34" charset="0"/>
                  <a:cs typeface="+mn-cs"/>
                </a:rPr>
                <a:t>EJ z LWR obecnie</a:t>
              </a:r>
            </a:p>
          </p:txBody>
        </p:sp>
        <p:sp>
          <p:nvSpPr>
            <p:cNvPr id="7" name="Text Box 11">
              <a:extLst>
                <a:ext uri="{FF2B5EF4-FFF2-40B4-BE49-F238E27FC236}">
                  <a16:creationId xmlns:a16="http://schemas.microsoft.com/office/drawing/2014/main" id="{C74228E8-8761-97E7-CB2E-A767A56089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32763" y="1551018"/>
              <a:ext cx="1874659" cy="7234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pl-PL" altLang="pl-PL" sz="1600">
                  <a:solidFill>
                    <a:srgbClr val="092D74"/>
                  </a:solidFill>
                  <a:latin typeface="Arial Black" panose="020B0A04020102020204" pitchFamily="34" charset="0"/>
                  <a:cs typeface="+mn-cs"/>
                </a:rPr>
                <a:t>Wymagania EUR i EPRI (URD)</a:t>
              </a:r>
            </a:p>
          </p:txBody>
        </p:sp>
        <p:sp>
          <p:nvSpPr>
            <p:cNvPr id="8" name="Freeform 13">
              <a:extLst>
                <a:ext uri="{FF2B5EF4-FFF2-40B4-BE49-F238E27FC236}">
                  <a16:creationId xmlns:a16="http://schemas.microsoft.com/office/drawing/2014/main" id="{BABD6378-53C1-48F6-F044-82A6B32CB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0468" y="2062826"/>
              <a:ext cx="1476" cy="221832"/>
            </a:xfrm>
            <a:custGeom>
              <a:avLst/>
              <a:gdLst>
                <a:gd name="T0" fmla="*/ 0 w 1"/>
                <a:gd name="T1" fmla="*/ 153 h 153"/>
                <a:gd name="T2" fmla="*/ 0 w 1"/>
                <a:gd name="T3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53">
                  <a:moveTo>
                    <a:pt x="0" y="153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l-PL">
                <a:solidFill>
                  <a:srgbClr val="092D74"/>
                </a:solidFill>
                <a:latin typeface="Calibri"/>
                <a:cs typeface="+mn-cs"/>
              </a:endParaRPr>
            </a:p>
          </p:txBody>
        </p:sp>
        <p:sp>
          <p:nvSpPr>
            <p:cNvPr id="9" name="Text Box 14">
              <a:extLst>
                <a:ext uri="{FF2B5EF4-FFF2-40B4-BE49-F238E27FC236}">
                  <a16:creationId xmlns:a16="http://schemas.microsoft.com/office/drawing/2014/main" id="{2B68CFD1-8E51-3E99-9CF6-F333D537FB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07799" y="1551018"/>
              <a:ext cx="1304880" cy="733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pl-PL" altLang="pl-PL" sz="1600" dirty="0">
                  <a:solidFill>
                    <a:srgbClr val="092D74"/>
                  </a:solidFill>
                  <a:latin typeface="Arial Black" panose="020B0A04020102020204" pitchFamily="34" charset="0"/>
                  <a:cs typeface="+mn-cs"/>
                </a:rPr>
                <a:t>EJ generacji III/III+</a:t>
              </a:r>
            </a:p>
          </p:txBody>
        </p:sp>
        <p:sp>
          <p:nvSpPr>
            <p:cNvPr id="10" name="pole tekstowe 9">
              <a:extLst>
                <a:ext uri="{FF2B5EF4-FFF2-40B4-BE49-F238E27FC236}">
                  <a16:creationId xmlns:a16="http://schemas.microsoft.com/office/drawing/2014/main" id="{90123180-EEC2-1545-A00A-04BD57B9F37F}"/>
                </a:ext>
              </a:extLst>
            </p:cNvPr>
            <p:cNvSpPr txBox="1"/>
            <p:nvPr/>
          </p:nvSpPr>
          <p:spPr>
            <a:xfrm>
              <a:off x="6981933" y="5223950"/>
              <a:ext cx="1800200" cy="369332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pl-PL" dirty="0">
                  <a:solidFill>
                    <a:srgbClr val="092D74"/>
                  </a:solidFill>
                  <a:latin typeface="Calibri"/>
                  <a:cs typeface="+mn-cs"/>
                </a:rPr>
                <a:t>AP1000: 1,7x10</a:t>
              </a:r>
              <a:r>
                <a:rPr lang="pl-PL" baseline="30000" dirty="0">
                  <a:solidFill>
                    <a:srgbClr val="092D74"/>
                  </a:solidFill>
                  <a:latin typeface="Calibri"/>
                  <a:cs typeface="+mn-cs"/>
                </a:rPr>
                <a:t>-7</a:t>
              </a:r>
            </a:p>
          </p:txBody>
        </p:sp>
      </p:grpSp>
      <p:sp>
        <p:nvSpPr>
          <p:cNvPr id="12" name="Symbol zastępczy numeru slajdu 11">
            <a:extLst>
              <a:ext uri="{FF2B5EF4-FFF2-40B4-BE49-F238E27FC236}">
                <a16:creationId xmlns:a16="http://schemas.microsoft.com/office/drawing/2014/main" id="{2ED11450-468B-2943-A28F-AB36DF622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E064-5483-4074-AD20-E77E30FE4F14}" type="slidenum">
              <a:rPr lang="es-ES" altLang="pl-PL" smtClean="0"/>
              <a:pPr/>
              <a:t>15</a:t>
            </a:fld>
            <a:endParaRPr lang="es-ES" altLang="pl-PL"/>
          </a:p>
        </p:txBody>
      </p:sp>
    </p:spTree>
    <p:extLst>
      <p:ext uri="{BB962C8B-B14F-4D97-AF65-F5344CB8AC3E}">
        <p14:creationId xmlns:p14="http://schemas.microsoft.com/office/powerpoint/2010/main" val="1659997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8D4F9D-6DBD-CCB4-5597-CD7598B5B7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060848"/>
            <a:ext cx="6858000" cy="2387600"/>
          </a:xfrm>
        </p:spPr>
        <p:txBody>
          <a:bodyPr/>
          <a:lstStyle/>
          <a:p>
            <a:r>
              <a:rPr lang="pl-P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 Lubiatowo-Kopalino </a:t>
            </a:r>
            <a:br>
              <a:rPr lang="pl-P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 reaktorami AP1000 </a:t>
            </a:r>
            <a:br>
              <a:rPr lang="pl-P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jej bezpieczeństwo</a:t>
            </a:r>
          </a:p>
        </p:txBody>
      </p:sp>
    </p:spTree>
    <p:extLst>
      <p:ext uri="{BB962C8B-B14F-4D97-AF65-F5344CB8AC3E}">
        <p14:creationId xmlns:p14="http://schemas.microsoft.com/office/powerpoint/2010/main" val="19848074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7D1AB65-85F3-2760-B491-86E067BAC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alt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Wizualizacja EJ Lubiatowo-Kopalino </a:t>
            </a:r>
            <a:br>
              <a:rPr kumimoji="0" lang="pl-PL" alt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</a:br>
            <a:r>
              <a:rPr kumimoji="0" lang="pl-PL" alt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od strony morza</a:t>
            </a:r>
            <a:endParaRPr lang="pl-PL" dirty="0"/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801DCBBA-9DE8-14B0-112A-B70BBE8B3D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44824"/>
            <a:ext cx="8229600" cy="3331984"/>
          </a:xfr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CB9B1E5-06B5-279C-CCF9-0EBFBA5A3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FCC77-E970-4B1B-9A9A-77B94E594A5D}" type="slidenum">
              <a:rPr lang="es-ES" altLang="pl-PL" smtClean="0"/>
              <a:pPr/>
              <a:t>17</a:t>
            </a:fld>
            <a:endParaRPr lang="es-ES" altLang="pl-PL"/>
          </a:p>
        </p:txBody>
      </p:sp>
    </p:spTree>
    <p:extLst>
      <p:ext uri="{BB962C8B-B14F-4D97-AF65-F5344CB8AC3E}">
        <p14:creationId xmlns:p14="http://schemas.microsoft.com/office/powerpoint/2010/main" val="38791085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A74971F4-42D4-D79C-2D69-A665CFBBF2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476250"/>
            <a:ext cx="8229600" cy="693738"/>
          </a:xfrm>
        </p:spPr>
        <p:txBody>
          <a:bodyPr/>
          <a:lstStyle/>
          <a:p>
            <a:r>
              <a:rPr lang="pl-PL" altLang="pl-PL" sz="2000" b="1" dirty="0">
                <a:solidFill>
                  <a:schemeClr val="tx1"/>
                </a:solidFill>
              </a:rPr>
              <a:t>Plan generalny EJ Lubiatowo-Kopalino: </a:t>
            </a:r>
            <a:br>
              <a:rPr lang="pl-PL" altLang="pl-PL" sz="2000" b="1" dirty="0">
                <a:solidFill>
                  <a:schemeClr val="tx1"/>
                </a:solidFill>
              </a:rPr>
            </a:br>
            <a:r>
              <a:rPr lang="pl-PL" altLang="pl-PL" sz="2000" b="1" dirty="0">
                <a:solidFill>
                  <a:schemeClr val="tx1"/>
                </a:solidFill>
              </a:rPr>
              <a:t>3 bloki AP1000</a:t>
            </a:r>
            <a:endParaRPr lang="en-US" altLang="pl-PL" sz="2000" b="1" dirty="0">
              <a:solidFill>
                <a:schemeClr val="tx1"/>
              </a:solidFill>
            </a:endParaRP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77E511B-628E-E2A1-2F5F-3751F12993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95" y="1628800"/>
            <a:ext cx="7875593" cy="4680520"/>
          </a:xfr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09F1019D-5AF4-7F40-8E50-752FE9CE8E6A}"/>
              </a:ext>
            </a:extLst>
          </p:cNvPr>
          <p:cNvSpPr txBox="1"/>
          <p:nvPr/>
        </p:nvSpPr>
        <p:spPr>
          <a:xfrm>
            <a:off x="6947995" y="1889449"/>
            <a:ext cx="1512168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600" b="1" dirty="0"/>
              <a:t>Wyspa jądrowa</a:t>
            </a:r>
          </a:p>
          <a:p>
            <a:r>
              <a:rPr lang="pl-PL" sz="600" b="1" dirty="0"/>
              <a:t>1</a:t>
            </a:r>
            <a:r>
              <a:rPr lang="pl-PL" sz="600" dirty="0"/>
              <a:t> – budynek reaktora</a:t>
            </a:r>
          </a:p>
          <a:p>
            <a:r>
              <a:rPr lang="pl-PL" sz="600" b="1" dirty="0"/>
              <a:t>2</a:t>
            </a:r>
            <a:r>
              <a:rPr lang="pl-PL" sz="600" dirty="0"/>
              <a:t> – budynek pomocniczy</a:t>
            </a:r>
          </a:p>
          <a:p>
            <a:r>
              <a:rPr lang="pl-PL" sz="600" b="1" dirty="0"/>
              <a:t>6 </a:t>
            </a:r>
            <a:r>
              <a:rPr lang="pl-PL" sz="600" dirty="0"/>
              <a:t>– budynek zaplecza reaktora</a:t>
            </a:r>
          </a:p>
          <a:p>
            <a:r>
              <a:rPr lang="pl-PL" sz="600" b="1" dirty="0"/>
              <a:t>20</a:t>
            </a:r>
            <a:r>
              <a:rPr lang="pl-PL" sz="600" dirty="0"/>
              <a:t> – zbiornik roztworu kwasu borowego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1F72406-2229-07B8-1D71-8A09B1555072}"/>
              </a:ext>
            </a:extLst>
          </p:cNvPr>
          <p:cNvSpPr txBox="1"/>
          <p:nvPr/>
        </p:nvSpPr>
        <p:spPr>
          <a:xfrm>
            <a:off x="6947995" y="2494752"/>
            <a:ext cx="1512168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600" b="1" dirty="0"/>
              <a:t>Wyspa konwencjonalna</a:t>
            </a:r>
          </a:p>
          <a:p>
            <a:r>
              <a:rPr lang="pl-PL" sz="600" b="1" dirty="0"/>
              <a:t>4</a:t>
            </a:r>
            <a:r>
              <a:rPr lang="pl-PL" sz="600" dirty="0"/>
              <a:t> – pierwsza nawa maszynowni</a:t>
            </a:r>
          </a:p>
          <a:p>
            <a:r>
              <a:rPr lang="pl-PL" sz="600" b="1" dirty="0"/>
              <a:t>3</a:t>
            </a:r>
            <a:r>
              <a:rPr lang="pl-PL" sz="600" dirty="0"/>
              <a:t> – główna część maszynowni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C63F3790-A879-231C-5A16-6AA9C5232077}"/>
              </a:ext>
            </a:extLst>
          </p:cNvPr>
          <p:cNvSpPr txBox="1"/>
          <p:nvPr/>
        </p:nvSpPr>
        <p:spPr>
          <a:xfrm>
            <a:off x="6947995" y="2861064"/>
            <a:ext cx="1512168" cy="1107996"/>
          </a:xfrm>
          <a:prstGeom prst="rect">
            <a:avLst/>
          </a:prstGeom>
          <a:solidFill>
            <a:srgbClr val="FD795F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600" b="1" dirty="0"/>
              <a:t>Obiekty gospodarki odpadami promieniotwórczymi</a:t>
            </a:r>
          </a:p>
          <a:p>
            <a:r>
              <a:rPr lang="pl-PL" sz="600" b="1" dirty="0"/>
              <a:t>7</a:t>
            </a:r>
            <a:r>
              <a:rPr lang="pl-PL" sz="600" dirty="0"/>
              <a:t> – budynek odpadów promieniotwórczych (OP)</a:t>
            </a:r>
          </a:p>
          <a:p>
            <a:r>
              <a:rPr lang="pl-PL" sz="600" b="1" dirty="0"/>
              <a:t>9</a:t>
            </a:r>
            <a:r>
              <a:rPr lang="pl-PL" sz="600" dirty="0"/>
              <a:t> – platforma dla kontenera transportowego wypalonego paliwa jądrowego</a:t>
            </a:r>
          </a:p>
          <a:p>
            <a:r>
              <a:rPr lang="pl-PL" sz="600" b="1" dirty="0"/>
              <a:t>30 </a:t>
            </a:r>
            <a:r>
              <a:rPr lang="pl-PL" sz="600" dirty="0"/>
              <a:t>– magazyn nisko-aktywnych OP</a:t>
            </a:r>
          </a:p>
          <a:p>
            <a:r>
              <a:rPr lang="pl-PL" sz="600" b="1" dirty="0"/>
              <a:t>31</a:t>
            </a:r>
            <a:r>
              <a:rPr lang="pl-PL" sz="600" dirty="0"/>
              <a:t> – magazyn średnio-aktywnych OP</a:t>
            </a:r>
          </a:p>
          <a:p>
            <a:r>
              <a:rPr lang="pl-PL" sz="600" b="1" dirty="0"/>
              <a:t>41 </a:t>
            </a:r>
            <a:r>
              <a:rPr lang="pl-PL" sz="600" dirty="0"/>
              <a:t>– budynek przetwarzania stałych OP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4D12EEC5-73BF-F4BD-3838-CC26A3B060DF}"/>
              </a:ext>
            </a:extLst>
          </p:cNvPr>
          <p:cNvSpPr txBox="1"/>
          <p:nvPr/>
        </p:nvSpPr>
        <p:spPr>
          <a:xfrm>
            <a:off x="6947995" y="3969060"/>
            <a:ext cx="1512168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sz="600" b="1" dirty="0"/>
              <a:t>29 </a:t>
            </a:r>
            <a:r>
              <a:rPr lang="pl-PL" sz="600" dirty="0"/>
              <a:t>– czasowy przechowalnik wypalonego paliwa jądrowego</a:t>
            </a:r>
          </a:p>
        </p:txBody>
      </p:sp>
      <p:sp>
        <p:nvSpPr>
          <p:cNvPr id="8" name="Symbol zastępczy numeru slajdu 7">
            <a:extLst>
              <a:ext uri="{FF2B5EF4-FFF2-40B4-BE49-F238E27FC236}">
                <a16:creationId xmlns:a16="http://schemas.microsoft.com/office/drawing/2014/main" id="{AABBD6B9-FD3E-570C-3E34-2EDE81F67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FCC77-E970-4B1B-9A9A-77B94E594A5D}" type="slidenum">
              <a:rPr lang="es-ES" altLang="pl-PL" smtClean="0"/>
              <a:pPr/>
              <a:t>18</a:t>
            </a:fld>
            <a:endParaRPr lang="es-ES" altLang="pl-PL"/>
          </a:p>
        </p:txBody>
      </p:sp>
    </p:spTree>
    <p:extLst>
      <p:ext uri="{BB962C8B-B14F-4D97-AF65-F5344CB8AC3E}">
        <p14:creationId xmlns:p14="http://schemas.microsoft.com/office/powerpoint/2010/main" val="39347566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AB286D-D3FB-A1B6-745F-28619BB22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b="1" dirty="0"/>
              <a:t>Obiekty jądrowego bloku energetycznego</a:t>
            </a:r>
            <a:br>
              <a:rPr lang="pl-PL" sz="2000" b="1" dirty="0"/>
            </a:br>
            <a:r>
              <a:rPr lang="pl-PL" sz="2000" b="1" dirty="0"/>
              <a:t>AP1000</a:t>
            </a:r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2413658B-61F1-E191-5BC2-379CDDC792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556792"/>
            <a:ext cx="7357634" cy="4675658"/>
          </a:xfr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A4C053E-7720-01AB-D048-53CA1AA6D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FCC77-E970-4B1B-9A9A-77B94E594A5D}" type="slidenum">
              <a:rPr lang="es-ES" altLang="pl-PL" smtClean="0"/>
              <a:pPr/>
              <a:t>19</a:t>
            </a:fld>
            <a:endParaRPr lang="es-ES" altLang="pl-PL"/>
          </a:p>
        </p:txBody>
      </p:sp>
    </p:spTree>
    <p:extLst>
      <p:ext uri="{BB962C8B-B14F-4D97-AF65-F5344CB8AC3E}">
        <p14:creationId xmlns:p14="http://schemas.microsoft.com/office/powerpoint/2010/main" val="1184107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8D4F9D-6DBD-CCB4-5597-CD7598B5B7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0389" y="1700808"/>
            <a:ext cx="6858000" cy="1451496"/>
          </a:xfrm>
        </p:spPr>
        <p:txBody>
          <a:bodyPr/>
          <a:lstStyle/>
          <a:p>
            <a:r>
              <a:rPr lang="pl-PL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Bezpieczeństwo </a:t>
            </a:r>
            <a:br>
              <a:rPr lang="pl-PL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jądrowe</a:t>
            </a: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BF2E7926-CF35-7D26-9E27-E464F613FA9D}"/>
              </a:ext>
            </a:extLst>
          </p:cNvPr>
          <p:cNvSpPr txBox="1">
            <a:spLocks/>
          </p:cNvSpPr>
          <p:nvPr/>
        </p:nvSpPr>
        <p:spPr bwMode="auto">
          <a:xfrm>
            <a:off x="1115616" y="3633689"/>
            <a:ext cx="7344816" cy="1174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pl-PL" sz="1600" b="1" dirty="0"/>
              <a:t>Definicja wg. ustawy Prawo atomowe:</a:t>
            </a:r>
          </a:p>
          <a:p>
            <a:pPr algn="l"/>
            <a:r>
              <a:rPr lang="pl-PL" sz="1600" b="1" dirty="0">
                <a:solidFill>
                  <a:srgbClr val="FF0000"/>
                </a:solidFill>
              </a:rPr>
              <a:t>osiągnięcie odpowiednich warunków eksploatacji, zapobieganie awariom i łagodzenie ich skutków, czego wynikiem jest ochrona pracowników </a:t>
            </a:r>
          </a:p>
          <a:p>
            <a:pPr algn="l"/>
            <a:r>
              <a:rPr lang="pl-PL" sz="1600" b="1" dirty="0">
                <a:solidFill>
                  <a:srgbClr val="FF0000"/>
                </a:solidFill>
              </a:rPr>
              <a:t>i ludności przed zagrożeniami wynikającymi z promieniowania jonizującego z obiektów jądrowych</a:t>
            </a:r>
          </a:p>
        </p:txBody>
      </p:sp>
    </p:spTree>
    <p:extLst>
      <p:ext uri="{BB962C8B-B14F-4D97-AF65-F5344CB8AC3E}">
        <p14:creationId xmlns:p14="http://schemas.microsoft.com/office/powerpoint/2010/main" val="1416514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A8AF14-5FD7-FE67-EEE8-74125E9EA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8" y="836712"/>
            <a:ext cx="5986333" cy="552377"/>
          </a:xfrm>
        </p:spPr>
        <p:txBody>
          <a:bodyPr/>
          <a:lstStyle/>
          <a:p>
            <a:r>
              <a:rPr lang="pl-PL" sz="2000" b="1" dirty="0"/>
              <a:t>Reaktor i blok AP1000</a:t>
            </a:r>
          </a:p>
        </p:txBody>
      </p:sp>
      <p:pic>
        <p:nvPicPr>
          <p:cNvPr id="9" name="Symbol zastępczy obrazu 8">
            <a:extLst>
              <a:ext uri="{FF2B5EF4-FFF2-40B4-BE49-F238E27FC236}">
                <a16:creationId xmlns:a16="http://schemas.microsoft.com/office/drawing/2014/main" id="{7FCA6F9E-95E5-1483-DC36-2C33FCC4856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3" r="3353"/>
          <a:stretch>
            <a:fillRect/>
          </a:stretch>
        </p:blipFill>
        <p:spPr>
          <a:xfrm>
            <a:off x="4708520" y="1662906"/>
            <a:ext cx="3805242" cy="4006205"/>
          </a:xfrm>
        </p:spPr>
      </p:pic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906BF76D-093E-5B93-8147-EA853796EA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2168616"/>
              </p:ext>
            </p:extLst>
          </p:nvPr>
        </p:nvGraphicFramePr>
        <p:xfrm>
          <a:off x="530812" y="1708679"/>
          <a:ext cx="4041188" cy="3957830"/>
        </p:xfrm>
        <a:graphic>
          <a:graphicData uri="http://schemas.openxmlformats.org/drawingml/2006/table">
            <a:tbl>
              <a:tblPr firstRow="1" firstCol="1" bandRow="1"/>
              <a:tblGrid>
                <a:gridCol w="2124384">
                  <a:extLst>
                    <a:ext uri="{9D8B030D-6E8A-4147-A177-3AD203B41FA5}">
                      <a16:colId xmlns:a16="http://schemas.microsoft.com/office/drawing/2014/main" val="206695249"/>
                    </a:ext>
                  </a:extLst>
                </a:gridCol>
                <a:gridCol w="1916804">
                  <a:extLst>
                    <a:ext uri="{9D8B030D-6E8A-4147-A177-3AD203B41FA5}">
                      <a16:colId xmlns:a16="http://schemas.microsoft.com/office/drawing/2014/main" val="1209083604"/>
                    </a:ext>
                  </a:extLst>
                </a:gridCol>
              </a:tblGrid>
              <a:tr h="9907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Ogólne dane techniczne bloku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7436428"/>
                  </a:ext>
                </a:extLst>
              </a:tr>
              <a:tr h="3219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pl-PL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Moc cieplna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pl-PL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3415 </a:t>
                      </a:r>
                      <a:r>
                        <a:rPr lang="pl-PL" sz="1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MWt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4140925"/>
                  </a:ext>
                </a:extLst>
              </a:tr>
              <a:tr h="3219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pl-PL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Moc elektryczna brutto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pl-PL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ok. 1200 </a:t>
                      </a:r>
                      <a:r>
                        <a:rPr lang="pl-PL" sz="1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MWe</a:t>
                      </a:r>
                      <a:r>
                        <a:rPr lang="pl-PL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(max 1250 </a:t>
                      </a:r>
                      <a:r>
                        <a:rPr lang="pl-PL" sz="1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MWe</a:t>
                      </a:r>
                      <a:r>
                        <a:rPr lang="pl-PL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3652648"/>
                  </a:ext>
                </a:extLst>
              </a:tr>
              <a:tr h="3219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pl-PL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Moc elektryczna netto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pl-PL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ok. 1100 </a:t>
                      </a:r>
                      <a:r>
                        <a:rPr lang="pl-PL" sz="1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MWe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3648555"/>
                  </a:ext>
                </a:extLst>
              </a:tr>
              <a:tr h="3219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pl-PL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Sprawność cieplna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pl-PL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Ok. 35%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0204344"/>
                  </a:ext>
                </a:extLst>
              </a:tr>
              <a:tr h="3219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pl-PL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Okres eksploatacji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pl-PL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 lat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5454576"/>
                  </a:ext>
                </a:extLst>
              </a:tr>
              <a:tr h="4058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pl-PL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Wskaźnik wykorzystania mocy zainstalowanej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pl-PL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 93%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92110"/>
                  </a:ext>
                </a:extLst>
              </a:tr>
              <a:tr h="4058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pl-PL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Liczba pętli obiegu chłodzenia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pl-PL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0653077"/>
                  </a:ext>
                </a:extLst>
              </a:tr>
              <a:tr h="3219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pl-PL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Moderator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pl-PL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pl-PL" sz="1000" baseline="-25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pl-PL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1591362"/>
                  </a:ext>
                </a:extLst>
              </a:tr>
              <a:tr h="3219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pl-PL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Chłodziwo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pl-PL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pl-PL" sz="1000" baseline="-25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pl-PL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9906140"/>
                  </a:ext>
                </a:extLst>
              </a:tr>
              <a:tr h="4058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pl-PL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Wzbogacenie paliwa w </a:t>
                      </a:r>
                      <a:r>
                        <a:rPr lang="pl-PL" sz="1000" baseline="30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235</a:t>
                      </a:r>
                      <a:r>
                        <a:rPr lang="pl-PL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pl-PL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4,8% (max 5%)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5977631"/>
                  </a:ext>
                </a:extLst>
              </a:tr>
              <a:tr h="3219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pl-PL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Kampania paliwowa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pl-PL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miesięczna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7716547"/>
                  </a:ext>
                </a:extLst>
              </a:tr>
            </a:tbl>
          </a:graphicData>
        </a:graphic>
      </p:graphicFrame>
      <p:sp>
        <p:nvSpPr>
          <p:cNvPr id="11" name="Rectangle 1">
            <a:extLst>
              <a:ext uri="{FF2B5EF4-FFF2-40B4-BE49-F238E27FC236}">
                <a16:creationId xmlns:a16="http://schemas.microsoft.com/office/drawing/2014/main" id="{21716FAF-627B-945F-D8A9-F97CFC869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1421" y="2168938"/>
            <a:ext cx="320087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pl-PL" altLang="pl-P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C9DC37C-D894-74F9-3BCA-AC484D575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5699D-76E7-4EC0-BC50-DF4906FC0DE7}" type="slidenum">
              <a:rPr lang="es-ES" altLang="pl-PL" smtClean="0"/>
              <a:pPr/>
              <a:t>20</a:t>
            </a:fld>
            <a:endParaRPr lang="es-ES" altLang="pl-PL"/>
          </a:p>
        </p:txBody>
      </p:sp>
    </p:spTree>
    <p:extLst>
      <p:ext uri="{BB962C8B-B14F-4D97-AF65-F5344CB8AC3E}">
        <p14:creationId xmlns:p14="http://schemas.microsoft.com/office/powerpoint/2010/main" val="24890569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BB9C804-98C6-EA4C-791B-FB0D24A3F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959609"/>
            <a:ext cx="6552728" cy="428600"/>
          </a:xfrm>
        </p:spPr>
        <p:txBody>
          <a:bodyPr/>
          <a:lstStyle/>
          <a:p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Reaktor i blok AP1000</a:t>
            </a:r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6134E23-C6FE-3177-93FC-FD97BCF1DA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568" y="1887363"/>
            <a:ext cx="2664296" cy="3811588"/>
          </a:xfrm>
        </p:spPr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pl-PL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pl-PL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trefa operacji z paliwem jądrowym (w budynku pomocniczym) 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Ż</a:t>
            </a:r>
            <a:r>
              <a:rPr lang="pl-PL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elbetowy budynek osłonowy reaktora 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pl-PL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talowa obudowa bezpieczeństwa 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Zbiornik wody chłodzącej pasywnego chłodzenia obudowy bezpieczeństwa 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pl-PL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ytwornice pary, 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Pompy chłodziwa reaktora, 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Zbiornik ciśnieniowy reaktora, 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Zintegrowany blok górny reaktora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Stabilizator ciśnienia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Główna sterownia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Pompy wody zasilającej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Turbozespół</a:t>
            </a:r>
            <a:br>
              <a:rPr lang="pl-PL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Obraz 4" descr="AP1000 Plant On December 30 th , 2005 the United States Nuclear Regulatory Commission (NRC) approved Design Certification for the AP1000 standard nuclear plant design, making the AP1000 the first Generation III+ plant to receive such certification.Â ">
            <a:extLst>
              <a:ext uri="{FF2B5EF4-FFF2-40B4-BE49-F238E27FC236}">
                <a16:creationId xmlns:a16="http://schemas.microsoft.com/office/drawing/2014/main" id="{8FE3717F-62A4-CF9E-FF60-F2B4A8EB3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700808"/>
            <a:ext cx="5112568" cy="413586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E00CC5C-3D56-42C8-8D32-393A7027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D9524-8229-4655-B61C-13B9C55E03B8}" type="slidenum">
              <a:rPr lang="es-ES" altLang="pl-PL" smtClean="0"/>
              <a:pPr/>
              <a:t>21</a:t>
            </a:fld>
            <a:endParaRPr lang="es-ES" altLang="pl-PL"/>
          </a:p>
        </p:txBody>
      </p:sp>
    </p:spTree>
    <p:extLst>
      <p:ext uri="{BB962C8B-B14F-4D97-AF65-F5344CB8AC3E}">
        <p14:creationId xmlns:p14="http://schemas.microsoft.com/office/powerpoint/2010/main" val="42513986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D7183D-DE53-D3E1-52C5-718BADB7B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b="1" dirty="0"/>
              <a:t>Projektowa koncepcja zapewnienia </a:t>
            </a:r>
            <a:br>
              <a:rPr lang="pl-PL" sz="2000" b="1" dirty="0"/>
            </a:br>
            <a:r>
              <a:rPr lang="pl-PL" sz="2000" b="1" dirty="0"/>
              <a:t>bezpieczeństwa jądrowego  reaktora AP1000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FB709E0-03AC-A5DB-3689-1A3B6AFF2F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pl-PL" sz="2000" dirty="0">
                <a:solidFill>
                  <a:srgbClr val="C00000"/>
                </a:solidFill>
              </a:rPr>
              <a:t>Zastosowanie pasywnych systemów bezpieczeństwa </a:t>
            </a:r>
            <a:br>
              <a:rPr lang="pl-PL" sz="2000" dirty="0">
                <a:solidFill>
                  <a:srgbClr val="024480"/>
                </a:solidFill>
              </a:rPr>
            </a:br>
            <a:r>
              <a:rPr lang="pl-PL" sz="2000" dirty="0">
                <a:solidFill>
                  <a:srgbClr val="024480"/>
                </a:solidFill>
                <a:sym typeface="Wingdings" panose="05000000000000000000" pitchFamily="2" charset="2"/>
              </a:rPr>
              <a:t> </a:t>
            </a:r>
            <a:r>
              <a:rPr lang="pl-PL" sz="2000" dirty="0">
                <a:solidFill>
                  <a:srgbClr val="024480"/>
                </a:solidFill>
              </a:rPr>
              <a:t>dedykowanych do opanowania i ograniczenia skutków awarii</a:t>
            </a:r>
          </a:p>
          <a:p>
            <a:pPr>
              <a:spcAft>
                <a:spcPts val="1200"/>
              </a:spcAft>
            </a:pPr>
            <a:r>
              <a:rPr lang="pl-PL" sz="2000" dirty="0">
                <a:solidFill>
                  <a:srgbClr val="C00000"/>
                </a:solidFill>
              </a:rPr>
              <a:t>W warunkach awaryjnych nie polega się na systemach czynnych</a:t>
            </a:r>
          </a:p>
          <a:p>
            <a:pPr>
              <a:spcAft>
                <a:spcPts val="1200"/>
              </a:spcAft>
            </a:pPr>
            <a:r>
              <a:rPr lang="pl-PL" sz="2000" dirty="0">
                <a:solidFill>
                  <a:srgbClr val="024480"/>
                </a:solidFill>
              </a:rPr>
              <a:t>Czynne są systemy nie przeznaczone do opanowania i ograniczenia skutków awarii</a:t>
            </a:r>
          </a:p>
          <a:p>
            <a:pPr>
              <a:spcAft>
                <a:spcPts val="1200"/>
              </a:spcAft>
            </a:pPr>
            <a:r>
              <a:rPr lang="pl-PL" sz="2000" dirty="0">
                <a:solidFill>
                  <a:srgbClr val="C00000"/>
                </a:solidFill>
              </a:rPr>
              <a:t>Eliminowanie lub ograniczenie do minimum działań operatorów w razie awarii</a:t>
            </a:r>
          </a:p>
          <a:p>
            <a:pPr>
              <a:spcAft>
                <a:spcPts val="1200"/>
              </a:spcAft>
            </a:pPr>
            <a:r>
              <a:rPr lang="pl-PL" sz="2000" dirty="0">
                <a:solidFill>
                  <a:srgbClr val="024480"/>
                </a:solidFill>
              </a:rPr>
              <a:t>Zredukowanie liczby i złożoności działań operatora potrzebnych do sterowania oraz do nadzoru systemów bezpieczeństwa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7BD4019-64E0-D605-6406-F9925FF67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FCC77-E970-4B1B-9A9A-77B94E594A5D}" type="slidenum">
              <a:rPr lang="es-ES" altLang="pl-PL" smtClean="0"/>
              <a:pPr/>
              <a:t>22</a:t>
            </a:fld>
            <a:endParaRPr lang="es-ES" altLang="pl-PL"/>
          </a:p>
        </p:txBody>
      </p:sp>
    </p:spTree>
    <p:extLst>
      <p:ext uri="{BB962C8B-B14F-4D97-AF65-F5344CB8AC3E}">
        <p14:creationId xmlns:p14="http://schemas.microsoft.com/office/powerpoint/2010/main" val="176641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D7183D-DE53-D3E1-52C5-718BADB7B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b="1" dirty="0"/>
              <a:t>Systemy bezpieczeństwa reaktora AP1000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FB709E0-03AC-A5DB-3689-1A3B6AFF2F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2000" dirty="0">
                <a:solidFill>
                  <a:srgbClr val="C00000"/>
                </a:solidFill>
              </a:rPr>
              <a:t>System monitorowania i zabezpieczeń reaktora </a:t>
            </a:r>
          </a:p>
          <a:p>
            <a:pPr lvl="1"/>
            <a:r>
              <a:rPr lang="pl-PL" sz="1600" dirty="0"/>
              <a:t>monitoruje parametry technologiczne bloku </a:t>
            </a:r>
          </a:p>
          <a:p>
            <a:pPr lvl="1"/>
            <a:r>
              <a:rPr lang="pl-PL" sz="1600" dirty="0"/>
              <a:t>opanowuje stany przejściowe (zapobiegając ich eskalacji do awarii) </a:t>
            </a:r>
          </a:p>
          <a:p>
            <a:pPr lvl="1"/>
            <a:r>
              <a:rPr lang="pl-PL" sz="1600" dirty="0"/>
              <a:t>inicjuje automatyczne wyłączenie reaktora</a:t>
            </a:r>
          </a:p>
          <a:p>
            <a:pPr>
              <a:spcBef>
                <a:spcPts val="600"/>
              </a:spcBef>
            </a:pPr>
            <a:r>
              <a:rPr lang="pl-PL" sz="2000" dirty="0">
                <a:solidFill>
                  <a:srgbClr val="C00000"/>
                </a:solidFill>
              </a:rPr>
              <a:t>Rezerwowy system uruchamiania pasywnych systemów bezpieczeństwa</a:t>
            </a:r>
          </a:p>
          <a:p>
            <a:pPr>
              <a:spcBef>
                <a:spcPts val="600"/>
              </a:spcBef>
            </a:pPr>
            <a:r>
              <a:rPr lang="pl-PL" sz="2000" dirty="0">
                <a:solidFill>
                  <a:srgbClr val="C00000"/>
                </a:solidFill>
              </a:rPr>
              <a:t>Pasywny system chłodzenia rdzenia reaktora</a:t>
            </a:r>
          </a:p>
          <a:p>
            <a:pPr>
              <a:spcBef>
                <a:spcPts val="600"/>
              </a:spcBef>
            </a:pPr>
            <a:r>
              <a:rPr lang="pl-PL" sz="2000" dirty="0">
                <a:solidFill>
                  <a:srgbClr val="C00000"/>
                </a:solidFill>
              </a:rPr>
              <a:t>Automatyczny system zrzutu ciśnienia w obiegu chłodzenia reaktora</a:t>
            </a:r>
          </a:p>
          <a:p>
            <a:pPr lvl="1"/>
            <a:r>
              <a:rPr lang="pl-PL" sz="1600" dirty="0"/>
              <a:t> celem zapewnienia efektywnego chłodzenia reaktora w warunkach awaryjnych</a:t>
            </a:r>
          </a:p>
          <a:p>
            <a:pPr>
              <a:spcBef>
                <a:spcPts val="600"/>
              </a:spcBef>
            </a:pPr>
            <a:r>
              <a:rPr lang="pl-PL" sz="2000" dirty="0">
                <a:solidFill>
                  <a:srgbClr val="C00000"/>
                </a:solidFill>
              </a:rPr>
              <a:t>Układ pasywnego chłodzenia stopionego rdzenia </a:t>
            </a:r>
          </a:p>
          <a:p>
            <a:pPr lvl="1"/>
            <a:r>
              <a:rPr lang="pl-PL" sz="1600" dirty="0"/>
              <a:t>celem utrzymania go wewnątrz zbiornika ciśnieniowego reaktora</a:t>
            </a:r>
          </a:p>
          <a:p>
            <a:pPr>
              <a:spcBef>
                <a:spcPts val="600"/>
              </a:spcBef>
            </a:pPr>
            <a:r>
              <a:rPr lang="pl-PL" sz="2000" dirty="0">
                <a:solidFill>
                  <a:srgbClr val="C00000"/>
                </a:solidFill>
              </a:rPr>
              <a:t>Pasywny system chłodzenia obudowy bezpieczeństwa reaktora</a:t>
            </a:r>
          </a:p>
          <a:p>
            <a:pPr>
              <a:spcBef>
                <a:spcPts val="600"/>
              </a:spcBef>
            </a:pPr>
            <a:r>
              <a:rPr lang="pl-PL" sz="2000" dirty="0">
                <a:solidFill>
                  <a:srgbClr val="C00000"/>
                </a:solidFill>
              </a:rPr>
              <a:t>System usuwania wodoru z obudowy bezpieczeństwa reaktora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1ED4B0C-5ECD-B4DA-125C-95385A0E1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FCC77-E970-4B1B-9A9A-77B94E594A5D}" type="slidenum">
              <a:rPr lang="es-ES" altLang="pl-PL" smtClean="0"/>
              <a:pPr/>
              <a:t>23</a:t>
            </a:fld>
            <a:endParaRPr lang="es-ES" altLang="pl-PL"/>
          </a:p>
        </p:txBody>
      </p:sp>
    </p:spTree>
    <p:extLst>
      <p:ext uri="{BB962C8B-B14F-4D97-AF65-F5344CB8AC3E}">
        <p14:creationId xmlns:p14="http://schemas.microsoft.com/office/powerpoint/2010/main" val="148658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D7183D-DE53-D3E1-52C5-718BADB7B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b="1" dirty="0"/>
              <a:t>Pasywne systemy bezpieczeństwa reaktora AP1000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FB709E0-03AC-A5DB-3689-1A3B6AFF2F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pl-PL" sz="1700" dirty="0">
                <a:solidFill>
                  <a:srgbClr val="C00000"/>
                </a:solidFill>
              </a:rPr>
              <a:t>Wykorzystują naturalne zjawiska i siły</a:t>
            </a:r>
            <a:r>
              <a:rPr lang="pl-PL" sz="1700" dirty="0"/>
              <a:t>: różnice ciśnień, energię sprężonych gazów i sprężyn, grawitację, parowanie i skraplanie, konwekcję naturalną</a:t>
            </a:r>
          </a:p>
          <a:p>
            <a:pPr>
              <a:spcBef>
                <a:spcPts val="300"/>
              </a:spcBef>
            </a:pPr>
            <a:r>
              <a:rPr lang="pl-PL" sz="1700" dirty="0">
                <a:solidFill>
                  <a:srgbClr val="C00000"/>
                </a:solidFill>
              </a:rPr>
              <a:t>Nie wymagają</a:t>
            </a:r>
            <a:r>
              <a:rPr lang="pl-PL" sz="1700" dirty="0"/>
              <a:t>: </a:t>
            </a:r>
          </a:p>
          <a:p>
            <a:pPr lvl="1">
              <a:spcBef>
                <a:spcPts val="0"/>
              </a:spcBef>
            </a:pPr>
            <a:r>
              <a:rPr lang="pl-PL" sz="1500" dirty="0"/>
              <a:t>niezawodnego zasilania elektrycznego prądem przemiennym</a:t>
            </a:r>
          </a:p>
          <a:p>
            <a:pPr lvl="1"/>
            <a:r>
              <a:rPr lang="pl-PL" sz="1500" dirty="0"/>
              <a:t>użycia pomp, wentylatorów i innych „aktywnych” urządzeń</a:t>
            </a:r>
          </a:p>
          <a:p>
            <a:pPr lvl="1"/>
            <a:r>
              <a:rPr lang="pl-PL" sz="1500" dirty="0"/>
              <a:t>dostarczania wody chodzącej</a:t>
            </a:r>
          </a:p>
          <a:p>
            <a:pPr>
              <a:spcBef>
                <a:spcPts val="300"/>
              </a:spcBef>
            </a:pPr>
            <a:r>
              <a:rPr lang="pl-PL" sz="1700" dirty="0">
                <a:solidFill>
                  <a:srgbClr val="C00000"/>
                </a:solidFill>
              </a:rPr>
              <a:t>Działają samoczynnie</a:t>
            </a:r>
            <a:r>
              <a:rPr lang="pl-PL" sz="1700" dirty="0"/>
              <a:t> – bez interwencji operatora (przez 72 godz. od zapoczątkowania awarii) </a:t>
            </a:r>
            <a:r>
              <a:rPr lang="pl-PL" sz="1700" dirty="0">
                <a:sym typeface="Wingdings" panose="05000000000000000000" pitchFamily="2" charset="2"/>
              </a:rPr>
              <a:t> ograniczenie błędów ludzkich</a:t>
            </a:r>
          </a:p>
          <a:p>
            <a:pPr>
              <a:spcBef>
                <a:spcPts val="400"/>
              </a:spcBef>
            </a:pPr>
            <a:r>
              <a:rPr lang="pl-PL" sz="1700" dirty="0">
                <a:solidFill>
                  <a:srgbClr val="C00000"/>
                </a:solidFill>
                <a:sym typeface="Wingdings" panose="05000000000000000000" pitchFamily="2" charset="2"/>
              </a:rPr>
              <a:t>Zapewniają bezpieczeństwo przez 72 godz. od zapoczątkowania awarii, bez:</a:t>
            </a:r>
          </a:p>
          <a:p>
            <a:pPr lvl="1">
              <a:spcBef>
                <a:spcPts val="0"/>
              </a:spcBef>
            </a:pPr>
            <a:r>
              <a:rPr lang="pl-PL" sz="1500" dirty="0">
                <a:sym typeface="Wingdings" panose="05000000000000000000" pitchFamily="2" charset="2"/>
              </a:rPr>
              <a:t>zasilania elektrycznego prądem przemiennym </a:t>
            </a:r>
          </a:p>
          <a:p>
            <a:pPr lvl="1"/>
            <a:r>
              <a:rPr lang="pl-PL" sz="1500" dirty="0">
                <a:sym typeface="Wingdings" panose="05000000000000000000" pitchFamily="2" charset="2"/>
              </a:rPr>
              <a:t>dostarczania wody chłodzącej (ciepło </a:t>
            </a:r>
            <a:r>
              <a:rPr lang="pl-PL" sz="1500" dirty="0" err="1">
                <a:sym typeface="Wingdings" panose="05000000000000000000" pitchFamily="2" charset="2"/>
              </a:rPr>
              <a:t>powyłączeniowe</a:t>
            </a:r>
            <a:r>
              <a:rPr lang="pl-PL" sz="1500" dirty="0">
                <a:sym typeface="Wingdings" panose="05000000000000000000" pitchFamily="2" charset="2"/>
              </a:rPr>
              <a:t> odprowadzane jest powietrza atmosferycznego), </a:t>
            </a:r>
          </a:p>
          <a:p>
            <a:pPr lvl="1"/>
            <a:r>
              <a:rPr lang="pl-PL" sz="1500" dirty="0">
                <a:sym typeface="Wingdings" panose="05000000000000000000" pitchFamily="2" charset="2"/>
              </a:rPr>
              <a:t>interwencji operatorów</a:t>
            </a:r>
          </a:p>
          <a:p>
            <a:pPr>
              <a:spcBef>
                <a:spcPts val="300"/>
              </a:spcBef>
            </a:pPr>
            <a:r>
              <a:rPr lang="pl-PL" sz="1700" dirty="0">
                <a:solidFill>
                  <a:srgbClr val="C00000"/>
                </a:solidFill>
                <a:sym typeface="Wingdings" panose="05000000000000000000" pitchFamily="2" charset="2"/>
              </a:rPr>
              <a:t>Po upływie 72 godz. dla zapewnienia bezpieczeństwa wymagane są tylko ograniczone działania operatorów</a:t>
            </a:r>
          </a:p>
          <a:p>
            <a:pPr lvl="1">
              <a:spcBef>
                <a:spcPts val="0"/>
              </a:spcBef>
            </a:pPr>
            <a:r>
              <a:rPr lang="pl-PL" sz="1500" dirty="0">
                <a:sym typeface="Wingdings" panose="05000000000000000000" pitchFamily="2" charset="2"/>
              </a:rPr>
              <a:t>uzupełnienie wody w zbiorniku pasywnego chłodzenia obudowy bezpieczeństwa</a:t>
            </a:r>
            <a:endParaRPr lang="pl-PL" sz="1500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F3B40B1-E21F-EE4B-1A43-F8E5DDE48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FCC77-E970-4B1B-9A9A-77B94E594A5D}" type="slidenum">
              <a:rPr lang="es-ES" altLang="pl-PL" smtClean="0"/>
              <a:pPr/>
              <a:t>24</a:t>
            </a:fld>
            <a:endParaRPr lang="es-ES" altLang="pl-PL"/>
          </a:p>
        </p:txBody>
      </p:sp>
    </p:spTree>
    <p:extLst>
      <p:ext uri="{BB962C8B-B14F-4D97-AF65-F5344CB8AC3E}">
        <p14:creationId xmlns:p14="http://schemas.microsoft.com/office/powerpoint/2010/main" val="341036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3A57C5-F5C2-CDCB-C99D-29FFD4FC6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b="1" dirty="0"/>
              <a:t>Pasywny system </a:t>
            </a:r>
            <a:br>
              <a:rPr lang="pl-PL" sz="2000" b="1" dirty="0"/>
            </a:br>
            <a:r>
              <a:rPr lang="pl-PL" sz="2000" b="1" dirty="0"/>
              <a:t>chłodzenia rdzenia reaktora AP1000 </a:t>
            </a:r>
          </a:p>
        </p:txBody>
      </p:sp>
      <p:grpSp>
        <p:nvGrpSpPr>
          <p:cNvPr id="5" name="Group 18">
            <a:extLst>
              <a:ext uri="{FF2B5EF4-FFF2-40B4-BE49-F238E27FC236}">
                <a16:creationId xmlns:a16="http://schemas.microsoft.com/office/drawing/2014/main" id="{03EA3AB7-0DDD-B330-2729-4A2F285031A6}"/>
              </a:ext>
            </a:extLst>
          </p:cNvPr>
          <p:cNvGrpSpPr>
            <a:grpSpLocks/>
          </p:cNvGrpSpPr>
          <p:nvPr/>
        </p:nvGrpSpPr>
        <p:grpSpPr bwMode="auto">
          <a:xfrm>
            <a:off x="251520" y="1772816"/>
            <a:ext cx="5904656" cy="3960439"/>
            <a:chOff x="45" y="596"/>
            <a:chExt cx="4065" cy="3273"/>
          </a:xfrm>
        </p:grpSpPr>
        <p:pic>
          <p:nvPicPr>
            <p:cNvPr id="6" name="Picture 11" descr="AP4">
              <a:extLst>
                <a:ext uri="{FF2B5EF4-FFF2-40B4-BE49-F238E27FC236}">
                  <a16:creationId xmlns:a16="http://schemas.microsoft.com/office/drawing/2014/main" id="{B02EBC3F-4024-4178-8675-F3B037A68A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" y="596"/>
              <a:ext cx="4065" cy="3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" name="Text Box 13">
              <a:extLst>
                <a:ext uri="{FF2B5EF4-FFF2-40B4-BE49-F238E27FC236}">
                  <a16:creationId xmlns:a16="http://schemas.microsoft.com/office/drawing/2014/main" id="{370061C5-BD5E-FF9F-F9D4-874DC6768B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7" y="3225"/>
              <a:ext cx="408" cy="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pl-PL" altLang="pl-PL" sz="800">
                  <a:effectLst/>
                </a:rPr>
                <a:t>(15,5 MPa)</a:t>
              </a:r>
            </a:p>
          </p:txBody>
        </p:sp>
        <p:sp>
          <p:nvSpPr>
            <p:cNvPr id="8" name="Text Box 14">
              <a:extLst>
                <a:ext uri="{FF2B5EF4-FFF2-40B4-BE49-F238E27FC236}">
                  <a16:creationId xmlns:a16="http://schemas.microsoft.com/office/drawing/2014/main" id="{11402823-7E8D-AC17-0C88-5BB5BC509F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80" y="3612"/>
              <a:ext cx="511" cy="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pl-PL" altLang="pl-PL" sz="800" dirty="0">
                  <a:effectLst/>
                </a:rPr>
                <a:t>(4,9 </a:t>
              </a:r>
              <a:r>
                <a:rPr lang="pl-PL" altLang="pl-PL" sz="800" dirty="0" err="1">
                  <a:effectLst/>
                </a:rPr>
                <a:t>MPa</a:t>
              </a:r>
              <a:r>
                <a:rPr lang="pl-PL" altLang="pl-PL" sz="800" dirty="0">
                  <a:effectLst/>
                </a:rPr>
                <a:t> N</a:t>
              </a:r>
              <a:r>
                <a:rPr lang="pl-PL" altLang="pl-PL" sz="800" baseline="-25000" dirty="0">
                  <a:effectLst/>
                </a:rPr>
                <a:t>2</a:t>
              </a:r>
              <a:r>
                <a:rPr lang="pl-PL" altLang="pl-PL" sz="800" dirty="0">
                  <a:effectLst/>
                </a:rPr>
                <a:t>)</a:t>
              </a:r>
            </a:p>
          </p:txBody>
        </p:sp>
        <p:sp>
          <p:nvSpPr>
            <p:cNvPr id="9" name="Text Box 17">
              <a:extLst>
                <a:ext uri="{FF2B5EF4-FFF2-40B4-BE49-F238E27FC236}">
                  <a16:creationId xmlns:a16="http://schemas.microsoft.com/office/drawing/2014/main" id="{037F3D2B-2206-3ACB-D9B7-6401C2F6A7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" y="1616"/>
              <a:ext cx="364" cy="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pl-PL" altLang="pl-PL" sz="800" dirty="0">
                  <a:effectLst/>
                </a:rPr>
                <a:t>(2 070 m</a:t>
              </a:r>
              <a:r>
                <a:rPr lang="pl-PL" altLang="pl-PL" sz="800" baseline="30000" dirty="0">
                  <a:effectLst/>
                </a:rPr>
                <a:t>3</a:t>
              </a:r>
              <a:r>
                <a:rPr lang="pl-PL" altLang="pl-PL" sz="800" dirty="0">
                  <a:effectLst/>
                </a:rPr>
                <a:t>)</a:t>
              </a:r>
            </a:p>
          </p:txBody>
        </p:sp>
      </p:grpSp>
      <p:sp>
        <p:nvSpPr>
          <p:cNvPr id="10" name="Rectangle 10">
            <a:extLst>
              <a:ext uri="{FF2B5EF4-FFF2-40B4-BE49-F238E27FC236}">
                <a16:creationId xmlns:a16="http://schemas.microsoft.com/office/drawing/2014/main" id="{A9043EC8-27D2-62F3-E7ED-6A68574C86B3}"/>
              </a:ext>
            </a:extLst>
          </p:cNvPr>
          <p:cNvSpPr txBox="1">
            <a:spLocks noChangeArrowheads="1"/>
          </p:cNvSpPr>
          <p:nvPr/>
        </p:nvSpPr>
        <p:spPr>
          <a:xfrm>
            <a:off x="6204683" y="1628800"/>
            <a:ext cx="2530624" cy="3960439"/>
          </a:xfr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pl-PL" altLang="pl-PL" sz="1400" dirty="0" err="1">
                <a:solidFill>
                  <a:srgbClr val="C00000"/>
                </a:solidFill>
                <a:latin typeface="Calibri"/>
              </a:rPr>
              <a:t>Pasywn</a:t>
            </a: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 wtrysk bezpieczeństwa </a:t>
            </a:r>
          </a:p>
          <a:p>
            <a:pPr marL="742950" marR="0" lvl="1" indent="-28575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Wysokociśnieniowy </a:t>
            </a:r>
            <a:b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244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(ze zbiorników CMT)</a:t>
            </a:r>
          </a:p>
          <a:p>
            <a:pPr marL="742950" marR="0" lvl="1" indent="-28575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Średniociśnieniowy </a:t>
            </a:r>
            <a:b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244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(z hydro-akumulatorów ACC)</a:t>
            </a:r>
          </a:p>
          <a:p>
            <a:pPr marL="742950" marR="0" lvl="1" indent="-28575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Niskociśnieniowe, grawitacyjne zasilanie obiegu pierwotnego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244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ze zbiornika IRWST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pl-PL" altLang="pl-PL" sz="1400" dirty="0">
                <a:solidFill>
                  <a:srgbClr val="C00000"/>
                </a:solidFill>
                <a:latin typeface="Calibri"/>
              </a:rPr>
              <a:t>Pasywne </a:t>
            </a: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odprowadzanie ciepła </a:t>
            </a:r>
            <a:r>
              <a:rPr kumimoji="0" lang="pl-PL" alt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powyłączeniowego</a:t>
            </a: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 razie „</a:t>
            </a:r>
            <a:r>
              <a:rPr kumimoji="0" lang="pl-PL" alt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</a:t>
            </a: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-outu”</a:t>
            </a:r>
          </a:p>
          <a:p>
            <a:pPr marL="742950" marR="0" lvl="1" indent="-28575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244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Pasywny wymiennik ciepła PRHR HX</a:t>
            </a:r>
          </a:p>
          <a:p>
            <a:pPr marL="742950" marR="0" lvl="1" indent="-28575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244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Zbiornik zapasu wody do przeładunku IRWST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Pasywne </a:t>
            </a:r>
            <a:r>
              <a:rPr lang="pl-PL" altLang="pl-PL" sz="1400" dirty="0">
                <a:solidFill>
                  <a:srgbClr val="C00000"/>
                </a:solidFill>
                <a:latin typeface="Calibri"/>
              </a:rPr>
              <a:t>o</a:t>
            </a:r>
            <a:r>
              <a:rPr lang="pl-PL" altLang="pl-PL" sz="1400" dirty="0" err="1">
                <a:solidFill>
                  <a:srgbClr val="C00000"/>
                </a:solidFill>
                <a:latin typeface="Calibri"/>
              </a:rPr>
              <a:t>dprowadzanie</a:t>
            </a: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ciepła do atmosfery  poprzez obudowę bezpieczeństwa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5D35F0D-F48D-3DEF-2031-723FF6710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E064-5483-4074-AD20-E77E30FE4F14}" type="slidenum">
              <a:rPr lang="es-ES" altLang="pl-PL" smtClean="0"/>
              <a:pPr/>
              <a:t>25</a:t>
            </a:fld>
            <a:endParaRPr lang="es-ES" altLang="pl-PL"/>
          </a:p>
        </p:txBody>
      </p:sp>
    </p:spTree>
    <p:extLst>
      <p:ext uri="{BB962C8B-B14F-4D97-AF65-F5344CB8AC3E}">
        <p14:creationId xmlns:p14="http://schemas.microsoft.com/office/powerpoint/2010/main" val="412868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3A57C5-F5C2-CDCB-C99D-29FFD4FC6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b="1" dirty="0"/>
              <a:t>Pasywny system chłodzenia obudowy bezpieczeństwa </a:t>
            </a:r>
            <a:br>
              <a:rPr lang="pl-PL" sz="2000" b="1" dirty="0"/>
            </a:br>
            <a:r>
              <a:rPr lang="pl-PL" sz="2000" b="1" dirty="0"/>
              <a:t>reaktora AP1000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C532A1D-E1CC-213F-01FE-703A5D259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1540348"/>
            <a:ext cx="8803387" cy="4517528"/>
          </a:xfrm>
          <a:prstGeom prst="rect">
            <a:avLst/>
          </a:prstGeom>
        </p:spPr>
      </p:pic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E33FC256-623B-C1E1-FD39-26FF92A6C1BF}"/>
              </a:ext>
            </a:extLst>
          </p:cNvPr>
          <p:cNvSpPr txBox="1">
            <a:spLocks/>
          </p:cNvSpPr>
          <p:nvPr/>
        </p:nvSpPr>
        <p:spPr>
          <a:xfrm>
            <a:off x="579588" y="6057876"/>
            <a:ext cx="7859216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360000" marR="0" indent="-36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anose="05000000000000000000" pitchFamily="2" charset="2"/>
              <a:buChar char="ü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marR="0" indent="-36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marR="0" indent="-36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40000" marR="0" indent="-36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 RAZIE CIĘŻKIEJ AWARII REAKTOR AP1000 PRZEZ 3 DOBY NIE POTRZEBUJE ENERGII ELEKTRYCZNEJ </a:t>
            </a:r>
            <a:r>
              <a:rPr lang="pl-PL" sz="1200" dirty="0">
                <a:solidFill>
                  <a:srgbClr val="FF0000"/>
                </a:solidFill>
                <a:latin typeface="Calibri"/>
              </a:rPr>
              <a:t>ANI WODY CHŁODZĄCEJ </a:t>
            </a: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 ZAPEWENIENIA ODBIORU CIEPŁA - BEZPOŚREDNIE ODPROWADZANIE CIEPŁA DO ATMOSFERY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B2506F9-E44E-C46A-2430-F795FE06A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E064-5483-4074-AD20-E77E30FE4F14}" type="slidenum">
              <a:rPr lang="es-ES" altLang="pl-PL" smtClean="0"/>
              <a:pPr/>
              <a:t>26</a:t>
            </a:fld>
            <a:endParaRPr lang="es-ES" altLang="pl-PL"/>
          </a:p>
        </p:txBody>
      </p:sp>
    </p:spTree>
    <p:extLst>
      <p:ext uri="{BB962C8B-B14F-4D97-AF65-F5344CB8AC3E}">
        <p14:creationId xmlns:p14="http://schemas.microsoft.com/office/powerpoint/2010/main" val="38629118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3A57C5-F5C2-CDCB-C99D-29FFD4FC6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b="1" dirty="0"/>
              <a:t>Pasywne chłodzenie stopionego rdzenia </a:t>
            </a:r>
            <a:br>
              <a:rPr lang="pl-PL" sz="2000" b="1" dirty="0"/>
            </a:br>
            <a:r>
              <a:rPr lang="pl-PL" sz="2000" b="1" dirty="0"/>
              <a:t>reaktora AP1000 </a:t>
            </a:r>
          </a:p>
        </p:txBody>
      </p:sp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E33FC256-623B-C1E1-FD39-26FF92A6C1BF}"/>
              </a:ext>
            </a:extLst>
          </p:cNvPr>
          <p:cNvSpPr txBox="1">
            <a:spLocks/>
          </p:cNvSpPr>
          <p:nvPr/>
        </p:nvSpPr>
        <p:spPr>
          <a:xfrm>
            <a:off x="579588" y="6057876"/>
            <a:ext cx="7859216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360000" marR="0" indent="-36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anose="05000000000000000000" pitchFamily="2" charset="2"/>
              <a:buChar char="ü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marR="0" indent="-36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marR="0" indent="-36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40000" marR="0" indent="-36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1200" dirty="0">
                <a:solidFill>
                  <a:srgbClr val="FF0000"/>
                </a:solidFill>
              </a:rPr>
              <a:t>W RAZIE STOPIENIA RDZENIA REAKTORA  AP1000 – PASYWNE CHŁODZENIE Z ZEWNĄTRZ PRZEZ ŚCIANKI ZBIORNIKA REALTOR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291A651-06C3-03EF-6775-DD224CB98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069" y="1461013"/>
            <a:ext cx="7514379" cy="4455277"/>
          </a:xfrm>
          <a:prstGeom prst="rect">
            <a:avLst/>
          </a:prstGeom>
        </p:spPr>
      </p:pic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48B2D71-F054-562B-ECD2-D020EB23E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E064-5483-4074-AD20-E77E30FE4F14}" type="slidenum">
              <a:rPr lang="es-ES" altLang="pl-PL" smtClean="0"/>
              <a:pPr/>
              <a:t>27</a:t>
            </a:fld>
            <a:endParaRPr lang="es-ES" altLang="pl-PL"/>
          </a:p>
        </p:txBody>
      </p:sp>
    </p:spTree>
    <p:extLst>
      <p:ext uri="{BB962C8B-B14F-4D97-AF65-F5344CB8AC3E}">
        <p14:creationId xmlns:p14="http://schemas.microsoft.com/office/powerpoint/2010/main" val="12723290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3A57C5-F5C2-CDCB-C99D-29FFD4FC6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b="1" dirty="0"/>
              <a:t>Usuwanie wodoru </a:t>
            </a:r>
            <a:br>
              <a:rPr lang="pl-PL" sz="2000" b="1" dirty="0"/>
            </a:br>
            <a:r>
              <a:rPr lang="pl-PL" sz="2000" b="1" dirty="0"/>
              <a:t>z obudowy bezpieczeństwa reaktora</a:t>
            </a:r>
          </a:p>
        </p:txBody>
      </p:sp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E33FC256-623B-C1E1-FD39-26FF92A6C1BF}"/>
              </a:ext>
            </a:extLst>
          </p:cNvPr>
          <p:cNvSpPr txBox="1">
            <a:spLocks/>
          </p:cNvSpPr>
          <p:nvPr/>
        </p:nvSpPr>
        <p:spPr>
          <a:xfrm>
            <a:off x="1115614" y="4635863"/>
            <a:ext cx="7349172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360000" marR="0" indent="-36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anose="05000000000000000000" pitchFamily="2" charset="2"/>
              <a:buChar char="ü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marR="0" indent="-36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marR="0" indent="-36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40000" marR="0" indent="-36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b="0" dirty="0">
                <a:solidFill>
                  <a:srgbClr val="FF0000"/>
                </a:solidFill>
              </a:rPr>
              <a:t>Pasywne autokatalityczne </a:t>
            </a:r>
            <a:r>
              <a:rPr lang="pl-PL" sz="1200" b="0" dirty="0" err="1">
                <a:solidFill>
                  <a:srgbClr val="FF0000"/>
                </a:solidFill>
              </a:rPr>
              <a:t>rekombinatory</a:t>
            </a:r>
            <a:r>
              <a:rPr lang="pl-PL" sz="1200" b="0" dirty="0">
                <a:solidFill>
                  <a:srgbClr val="FF0000"/>
                </a:solidFill>
              </a:rPr>
              <a:t> wodoru </a:t>
            </a:r>
            <a:r>
              <a:rPr lang="pl-PL" sz="1200" b="0" dirty="0">
                <a:solidFill>
                  <a:schemeClr val="tx1"/>
                </a:solidFill>
              </a:rPr>
              <a:t>(</a:t>
            </a:r>
            <a:r>
              <a:rPr lang="pl-PL" sz="1200" dirty="0" err="1">
                <a:solidFill>
                  <a:schemeClr val="tx1"/>
                </a:solidFill>
              </a:rPr>
              <a:t>P</a:t>
            </a:r>
            <a:r>
              <a:rPr lang="pl-PL" sz="1200" b="0" dirty="0" err="1">
                <a:solidFill>
                  <a:schemeClr val="tx1"/>
                </a:solidFill>
              </a:rPr>
              <a:t>assive</a:t>
            </a:r>
            <a:r>
              <a:rPr lang="pl-PL" sz="1200" b="0" dirty="0">
                <a:solidFill>
                  <a:schemeClr val="tx1"/>
                </a:solidFill>
              </a:rPr>
              <a:t> </a:t>
            </a:r>
            <a:r>
              <a:rPr lang="pl-PL" sz="1200" dirty="0" err="1">
                <a:solidFill>
                  <a:schemeClr val="tx1"/>
                </a:solidFill>
              </a:rPr>
              <a:t>A</a:t>
            </a:r>
            <a:r>
              <a:rPr lang="pl-PL" sz="1200" b="0" dirty="0" err="1">
                <a:solidFill>
                  <a:schemeClr val="tx1"/>
                </a:solidFill>
              </a:rPr>
              <a:t>utocatalitic</a:t>
            </a:r>
            <a:r>
              <a:rPr lang="pl-PL" sz="1200" b="0" dirty="0">
                <a:solidFill>
                  <a:schemeClr val="tx1"/>
                </a:solidFill>
              </a:rPr>
              <a:t> </a:t>
            </a:r>
            <a:r>
              <a:rPr lang="pl-PL" sz="1200" dirty="0" err="1">
                <a:solidFill>
                  <a:schemeClr val="tx1"/>
                </a:solidFill>
              </a:rPr>
              <a:t>R</a:t>
            </a:r>
            <a:r>
              <a:rPr lang="pl-PL" sz="1200" b="0" dirty="0" err="1">
                <a:solidFill>
                  <a:schemeClr val="tx1"/>
                </a:solidFill>
              </a:rPr>
              <a:t>ecombiner</a:t>
            </a:r>
            <a:r>
              <a:rPr lang="pl-PL" sz="1200" dirty="0">
                <a:solidFill>
                  <a:schemeClr val="tx1"/>
                </a:solidFill>
              </a:rPr>
              <a:t>, PAR</a:t>
            </a:r>
            <a:r>
              <a:rPr lang="pl-PL" sz="1200" b="0" dirty="0">
                <a:solidFill>
                  <a:schemeClr val="tx1"/>
                </a:solidFill>
              </a:rPr>
              <a:t>), oraz </a:t>
            </a:r>
            <a:r>
              <a:rPr lang="pl-PL" sz="1200" b="0" dirty="0">
                <a:solidFill>
                  <a:srgbClr val="FF0000"/>
                </a:solidFill>
              </a:rPr>
              <a:t>zapłonniki wodoru</a:t>
            </a:r>
            <a:r>
              <a:rPr lang="pl-PL" sz="1200" b="0" dirty="0">
                <a:solidFill>
                  <a:schemeClr val="tx1"/>
                </a:solidFill>
              </a:rPr>
              <a:t> (</a:t>
            </a:r>
            <a:r>
              <a:rPr lang="pl-PL" sz="1200" dirty="0">
                <a:solidFill>
                  <a:schemeClr val="tx1"/>
                </a:solidFill>
              </a:rPr>
              <a:t>Igniter</a:t>
            </a:r>
            <a:r>
              <a:rPr lang="pl-PL" sz="1200" b="0" dirty="0">
                <a:solidFill>
                  <a:schemeClr val="tx1"/>
                </a:solidFill>
              </a:rPr>
              <a:t>) rozmieszczone w odpowiednich miejscach obudowy bezpieczeństwa, </a:t>
            </a:r>
            <a:r>
              <a:rPr lang="pl-PL" sz="1200" b="0" dirty="0">
                <a:solidFill>
                  <a:srgbClr val="FF0000"/>
                </a:solidFill>
              </a:rPr>
              <a:t>zapewniają nieprzekroczenie limitów deflagracji (gwałtownego spalania) i detonacji wodoru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1E7155E-D6CC-F2E3-2021-2A3991C889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60" y="2451678"/>
            <a:ext cx="2736304" cy="193234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3969D861-9BC2-2833-B065-948767F84357}"/>
              </a:ext>
            </a:extLst>
          </p:cNvPr>
          <p:cNvSpPr txBox="1"/>
          <p:nvPr/>
        </p:nvSpPr>
        <p:spPr>
          <a:xfrm>
            <a:off x="1111260" y="5345317"/>
            <a:ext cx="7205156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Do czasu uruchomienia pierwszego bloku pierwszej polskiej EJ </a:t>
            </a:r>
            <a:r>
              <a:rPr lang="pl-PL" sz="1200" dirty="0">
                <a:solidFill>
                  <a:srgbClr val="FF0000"/>
                </a:solidFill>
              </a:rPr>
              <a:t>dostępne będzie ulepszone, odporne na warunki awaryjne paliwo jądrowe</a:t>
            </a:r>
            <a:r>
              <a:rPr lang="pl-PL" sz="1200" dirty="0"/>
              <a:t> (</a:t>
            </a:r>
            <a:r>
              <a:rPr lang="pl-PL" sz="1200" i="1" dirty="0" err="1"/>
              <a:t>accient</a:t>
            </a:r>
            <a:r>
              <a:rPr lang="pl-PL" sz="1200" i="1" dirty="0"/>
              <a:t> tolerant </a:t>
            </a:r>
            <a:r>
              <a:rPr lang="pl-PL" sz="1200" i="1" dirty="0" err="1"/>
              <a:t>fuel</a:t>
            </a:r>
            <a:r>
              <a:rPr lang="pl-PL" sz="1200" dirty="0"/>
              <a:t>), </a:t>
            </a:r>
            <a:r>
              <a:rPr lang="pl-PL" sz="1200" dirty="0">
                <a:solidFill>
                  <a:srgbClr val="FF0000"/>
                </a:solidFill>
              </a:rPr>
              <a:t>co zminimalizuje zagrożenia związane w wydzieleniem się wodoru </a:t>
            </a:r>
            <a:r>
              <a:rPr lang="pl-PL" sz="1200" dirty="0"/>
              <a:t>na skutek utleniania cyrkonu koszulek elementów paliwowych (wymóg UE - od 2025 r.) :</a:t>
            </a:r>
          </a:p>
          <a:p>
            <a:r>
              <a:rPr lang="pl-PL" sz="1000" dirty="0">
                <a:hlinkClick r:id="rId3"/>
              </a:rPr>
              <a:t>https://www.westinghousenuclear.com/Portals/0/Technovation%20Stuff/Accident%20Tolerant%20Fuel%20Brochure%20.pdf</a:t>
            </a:r>
            <a:endParaRPr lang="pl-PL" sz="1000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464172C5-95F5-E687-65FC-FC9261E2A8C6}"/>
              </a:ext>
            </a:extLst>
          </p:cNvPr>
          <p:cNvSpPr txBox="1"/>
          <p:nvPr/>
        </p:nvSpPr>
        <p:spPr>
          <a:xfrm>
            <a:off x="1115615" y="1486549"/>
            <a:ext cx="73491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rgbClr val="FF0000"/>
                </a:solidFill>
              </a:rPr>
              <a:t>Wodór wydziela się głównie w wyniku reakcji cyrkonu </a:t>
            </a:r>
            <a:r>
              <a:rPr lang="pl-PL" sz="1200" dirty="0"/>
              <a:t>z rozgrzanych (w wyniku awarii) koszulek elementów paliwowych </a:t>
            </a:r>
            <a:r>
              <a:rPr lang="pl-PL" sz="1200" dirty="0">
                <a:solidFill>
                  <a:srgbClr val="FF0000"/>
                </a:solidFill>
              </a:rPr>
              <a:t>z wodą lub parą wodną: </a:t>
            </a:r>
            <a:r>
              <a:rPr lang="pt-BR" sz="1200" dirty="0">
                <a:solidFill>
                  <a:srgbClr val="FF0000"/>
                </a:solidFill>
              </a:rPr>
              <a:t>Zr + 2H</a:t>
            </a:r>
            <a:r>
              <a:rPr lang="pt-BR" sz="1200" baseline="-25000" dirty="0">
                <a:solidFill>
                  <a:srgbClr val="FF0000"/>
                </a:solidFill>
              </a:rPr>
              <a:t>2</a:t>
            </a:r>
            <a:r>
              <a:rPr lang="pt-BR" sz="1200" dirty="0">
                <a:solidFill>
                  <a:srgbClr val="FF0000"/>
                </a:solidFill>
              </a:rPr>
              <a:t>O → ZrO</a:t>
            </a:r>
            <a:r>
              <a:rPr lang="pt-BR" sz="1200" baseline="-25000" dirty="0">
                <a:solidFill>
                  <a:srgbClr val="FF0000"/>
                </a:solidFill>
              </a:rPr>
              <a:t>2</a:t>
            </a:r>
            <a:r>
              <a:rPr lang="pt-BR" sz="1200" dirty="0">
                <a:solidFill>
                  <a:srgbClr val="FF0000"/>
                </a:solidFill>
              </a:rPr>
              <a:t> + 2H</a:t>
            </a:r>
            <a:r>
              <a:rPr lang="pt-BR" sz="1200" baseline="-25000" dirty="0">
                <a:solidFill>
                  <a:srgbClr val="FF0000"/>
                </a:solidFill>
              </a:rPr>
              <a:t>2</a:t>
            </a:r>
            <a:r>
              <a:rPr lang="pt-BR" sz="1200" dirty="0">
                <a:solidFill>
                  <a:srgbClr val="FF0000"/>
                </a:solidFill>
              </a:rPr>
              <a:t> + Q (6420 J/kgZr)</a:t>
            </a:r>
            <a:endParaRPr lang="pl-PL" sz="1200" dirty="0">
              <a:solidFill>
                <a:srgbClr val="FF0000"/>
              </a:solidFill>
            </a:endParaRPr>
          </a:p>
          <a:p>
            <a:r>
              <a:rPr lang="pl-PL" sz="1200" dirty="0"/>
              <a:t>Intensywność tek reakcji wzrasta z temperaturą (zwłaszcza &gt;1200 °C)</a:t>
            </a:r>
            <a:endParaRPr lang="pt-BR" sz="1200" dirty="0"/>
          </a:p>
          <a:p>
            <a:endParaRPr lang="pl-PL" sz="120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5C84231-F688-0202-212F-8088267457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7135" y="2122611"/>
            <a:ext cx="4457651" cy="2418299"/>
          </a:xfrm>
          <a:prstGeom prst="rect">
            <a:avLst/>
          </a:prstGeom>
        </p:spPr>
      </p:pic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795CBF03-C53B-550F-3892-36189CD3B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E064-5483-4074-AD20-E77E30FE4F14}" type="slidenum">
              <a:rPr lang="es-ES" altLang="pl-PL" smtClean="0"/>
              <a:pPr/>
              <a:t>28</a:t>
            </a:fld>
            <a:endParaRPr lang="es-ES" altLang="pl-PL" dirty="0"/>
          </a:p>
        </p:txBody>
      </p:sp>
    </p:spTree>
    <p:extLst>
      <p:ext uri="{BB962C8B-B14F-4D97-AF65-F5344CB8AC3E}">
        <p14:creationId xmlns:p14="http://schemas.microsoft.com/office/powerpoint/2010/main" val="51579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D7183D-DE53-D3E1-52C5-718BADB7B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b="1" dirty="0"/>
              <a:t>Rozpatrywane graniczne awarie reaktora AP1000 </a:t>
            </a:r>
            <a:br>
              <a:rPr lang="pl-PL" sz="2000" b="1" dirty="0"/>
            </a:br>
            <a:r>
              <a:rPr lang="pl-PL" sz="2000" b="1" dirty="0">
                <a:sym typeface="Wingdings" panose="05000000000000000000" pitchFamily="2" charset="2"/>
              </a:rPr>
              <a:t> </a:t>
            </a:r>
            <a:r>
              <a:rPr lang="pl-PL" sz="2000" b="1" dirty="0"/>
              <a:t>bardzo  niskie prawdopodobieństwo ich wystąpienia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FB709E0-03AC-A5DB-3689-1A3B6AFF2F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>
              <a:lnSpc>
                <a:spcPct val="115000"/>
              </a:lnSpc>
              <a:spcBef>
                <a:spcPts val="300"/>
              </a:spcBef>
              <a:buFont typeface="+mj-lt"/>
              <a:buAutoNum type="arabicParenR"/>
            </a:pPr>
            <a:r>
              <a:rPr lang="pl-PL" sz="1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Graniczna pod względem oddziaływania radiacyjnego awaria projektowa (</a:t>
            </a:r>
            <a:r>
              <a:rPr lang="pl-PL" sz="180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bez stopienia rdzenia reaktora</a:t>
            </a:r>
            <a:r>
              <a:rPr lang="pl-PL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): </a:t>
            </a:r>
          </a:p>
          <a:p>
            <a:pPr marL="800100" lvl="1" indent="-342900" algn="just">
              <a:lnSpc>
                <a:spcPct val="115000"/>
              </a:lnSpc>
              <a:spcBef>
                <a:spcPts val="0"/>
              </a:spcBef>
              <a:buFont typeface="+mj-lt"/>
              <a:buAutoNum type="alphaLcPeriod"/>
            </a:pPr>
            <a:r>
              <a:rPr lang="pl-PL" sz="16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pl-PL" sz="1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waria duż</a:t>
            </a:r>
            <a:r>
              <a:rPr lang="pl-PL" sz="16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ej</a:t>
            </a:r>
            <a:r>
              <a:rPr lang="pl-PL" sz="1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6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utraty</a:t>
            </a:r>
            <a:r>
              <a:rPr lang="pl-PL" sz="1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chłodziwa reaktora </a:t>
            </a: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(ang. </a:t>
            </a:r>
            <a:r>
              <a:rPr lang="pl-PL" sz="16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pl-PL" sz="16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arge</a:t>
            </a:r>
            <a:r>
              <a:rPr lang="pl-PL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pl-PL" sz="16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pl-PL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reak </a:t>
            </a:r>
            <a:r>
              <a:rPr lang="pl-PL" sz="16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pl-PL" sz="16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oss</a:t>
            </a:r>
            <a:r>
              <a:rPr lang="pl-PL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pl-PL" sz="16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pl-PL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f-</a:t>
            </a:r>
            <a:r>
              <a:rPr lang="pl-PL" sz="16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pl-PL" sz="16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oolant</a:t>
            </a:r>
            <a:r>
              <a:rPr lang="pl-PL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6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pl-PL" sz="16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ccident</a:t>
            </a:r>
            <a:r>
              <a:rPr lang="pl-PL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br>
              <a:rPr lang="pl-PL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LB LOCA</a:t>
            </a: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800100" lvl="1" indent="-342900" algn="just">
              <a:lnSpc>
                <a:spcPct val="115000"/>
              </a:lnSpc>
              <a:spcBef>
                <a:spcPts val="0"/>
              </a:spcBef>
              <a:buFont typeface="+mj-lt"/>
              <a:buAutoNum type="alphaLcPeriod"/>
            </a:pP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Prawdopodobieństwo wystąpienia: 7,78 x 10</a:t>
            </a:r>
            <a:r>
              <a:rPr lang="pl-PL" sz="16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-7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 reaktor-rok (</a:t>
            </a:r>
            <a:r>
              <a:rPr lang="pl-PL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raz na ok. 1,3 mln lat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arenR"/>
            </a:pPr>
            <a:r>
              <a:rPr lang="pl-PL" sz="1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pl-PL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iężka awaria (ang. </a:t>
            </a:r>
            <a:r>
              <a:rPr lang="pl-PL" sz="1800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severe</a:t>
            </a:r>
            <a:r>
              <a:rPr lang="pl-PL" sz="18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800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accident</a:t>
            </a:r>
            <a:r>
              <a:rPr lang="pl-PL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pl-PL" sz="180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 stopieniem rdzenia reaktora </a:t>
            </a:r>
            <a:r>
              <a:rPr lang="pl-PL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uwzględniona w rozszerzonych warunkach projektowych </a:t>
            </a:r>
          </a:p>
          <a:p>
            <a:pPr marL="800100" lvl="1" indent="-342900" algn="just">
              <a:lnSpc>
                <a:spcPct val="115000"/>
              </a:lnSpc>
              <a:spcBef>
                <a:spcPts val="0"/>
              </a:spcBef>
              <a:buFont typeface="+mj-lt"/>
              <a:buAutoNum type="alphaLcPeriod"/>
            </a:pP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Reprezentatywna dla potrzeb planowania awaryjnego</a:t>
            </a:r>
          </a:p>
          <a:p>
            <a:pPr marL="800100" marR="0" lvl="1" indent="-342900" algn="just" defTabSz="914400" rtl="0" eaLnBrk="1" fontAlgn="base" latinLnBrk="0" hangingPunct="1">
              <a:lnSpc>
                <a:spcPct val="115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Prawdopodobieństwo wystąpienia: 1,7 x 10</a:t>
            </a:r>
            <a:r>
              <a:rPr kumimoji="0" lang="pl-PL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-7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 reaktor-rok (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raz na ok. 5,9 mln lat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400050" algn="just">
              <a:lnSpc>
                <a:spcPct val="115000"/>
              </a:lnSpc>
              <a:spcBef>
                <a:spcPts val="600"/>
              </a:spcBef>
              <a:buFont typeface="+mj-lt"/>
              <a:buAutoNum type="arabicParenR"/>
              <a:defRPr/>
            </a:pPr>
            <a:r>
              <a:rPr lang="pl-PL" sz="1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Prawdopodobieństwo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dużych uwolnień substancji promieniotwórczych do otoczenia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w razie </a:t>
            </a:r>
            <a:r>
              <a:rPr kumimoji="0" lang="pl-PL" sz="1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hipotetycznej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awarii z uszkodzeniem obudowy bezpieczeństwa: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1,72 x 10</a:t>
            </a:r>
            <a:r>
              <a:rPr kumimoji="0" lang="pl-PL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-8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 reaktor-rok (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raz na ok. 58 mln lat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15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100" marR="0" lvl="1" indent="-342900" algn="just" defTabSz="914400" rtl="0" eaLnBrk="1" fontAlgn="base" latinLnBrk="0" hangingPunct="1">
              <a:lnSpc>
                <a:spcPct val="115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+mj-lt"/>
              <a:buAutoNum type="alphaLcPeriod"/>
              <a:tabLst/>
              <a:defRPr/>
            </a:pPr>
            <a:b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pl-PL" sz="1200" dirty="0">
              <a:highlight>
                <a:srgbClr val="FFFF00"/>
              </a:highlight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C5A55BF-8AA3-64C0-A5DF-996976E2F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FCC77-E970-4B1B-9A9A-77B94E594A5D}" type="slidenum">
              <a:rPr lang="es-ES" altLang="pl-PL" smtClean="0"/>
              <a:pPr/>
              <a:t>29</a:t>
            </a:fld>
            <a:endParaRPr lang="es-ES" altLang="pl-PL"/>
          </a:p>
        </p:txBody>
      </p:sp>
    </p:spTree>
    <p:extLst>
      <p:ext uri="{BB962C8B-B14F-4D97-AF65-F5344CB8AC3E}">
        <p14:creationId xmlns:p14="http://schemas.microsoft.com/office/powerpoint/2010/main" val="150608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846571B-6CCD-613C-045D-03311AE53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b="1" dirty="0"/>
              <a:t>Źródło zagrożenia potencjalnego zagrożenia </a:t>
            </a:r>
            <a:br>
              <a:rPr lang="pl-PL" sz="2000" b="1" dirty="0"/>
            </a:br>
            <a:r>
              <a:rPr lang="pl-PL" sz="2000" b="1" dirty="0">
                <a:sym typeface="Wingdings" panose="05000000000000000000" pitchFamily="2" charset="2"/>
              </a:rPr>
              <a:t> s</a:t>
            </a:r>
            <a:r>
              <a:rPr lang="pl-PL" sz="2000" b="1" dirty="0"/>
              <a:t>ubstancje promieniotwórcze </a:t>
            </a:r>
            <a:br>
              <a:rPr lang="pl-PL" sz="2000" b="1" dirty="0"/>
            </a:br>
            <a:r>
              <a:rPr lang="pl-PL" sz="2000" b="1" dirty="0"/>
              <a:t>powstające podczas pracy reaktora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CF73A8E-51F7-37C6-DE7C-DA98E0F515EE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r>
              <a:rPr lang="pl-PL" sz="1600" dirty="0"/>
              <a:t>W wyniku </a:t>
            </a:r>
            <a:r>
              <a:rPr lang="pl-PL" sz="1600" dirty="0">
                <a:solidFill>
                  <a:srgbClr val="FF0000"/>
                </a:solidFill>
              </a:rPr>
              <a:t>reakcji rozszczepienia </a:t>
            </a:r>
            <a:r>
              <a:rPr lang="pl-PL" sz="1600" u="sng" dirty="0"/>
              <a:t>w rdzeniu reaktora </a:t>
            </a:r>
            <a:r>
              <a:rPr lang="pl-PL" sz="1600" dirty="0"/>
              <a:t>powstają </a:t>
            </a:r>
            <a:r>
              <a:rPr lang="pl-PL" sz="1600" dirty="0">
                <a:solidFill>
                  <a:srgbClr val="FF0000"/>
                </a:solidFill>
              </a:rPr>
              <a:t>promieniotwórcze produkty rozszczepienia</a:t>
            </a:r>
          </a:p>
          <a:p>
            <a:endParaRPr lang="pl-PL" sz="2000" u="sng" dirty="0"/>
          </a:p>
          <a:p>
            <a:endParaRPr lang="pl-PL" sz="2000" dirty="0"/>
          </a:p>
          <a:p>
            <a:endParaRPr lang="pl-PL" sz="2000" dirty="0"/>
          </a:p>
          <a:p>
            <a:endParaRPr lang="pl-PL" sz="2000" dirty="0"/>
          </a:p>
          <a:p>
            <a:endParaRPr lang="pl-PL" sz="2000" dirty="0"/>
          </a:p>
          <a:p>
            <a:endParaRPr lang="pl-PL" sz="2000" dirty="0"/>
          </a:p>
          <a:p>
            <a:endParaRPr lang="pl-PL" sz="2000" dirty="0"/>
          </a:p>
          <a:p>
            <a:endParaRPr lang="pl-PL" sz="1600" dirty="0">
              <a:solidFill>
                <a:srgbClr val="FF0000"/>
              </a:solidFill>
            </a:endParaRPr>
          </a:p>
          <a:p>
            <a:r>
              <a:rPr lang="pl-PL" sz="1600" dirty="0">
                <a:solidFill>
                  <a:srgbClr val="FF0000"/>
                </a:solidFill>
              </a:rPr>
              <a:t>Substancje promieniotwórcze </a:t>
            </a:r>
            <a:r>
              <a:rPr lang="pl-PL" sz="1600" dirty="0"/>
              <a:t>powstają </a:t>
            </a:r>
            <a:r>
              <a:rPr lang="pl-PL" sz="1600" u="sng" dirty="0"/>
              <a:t>w reaktorze </a:t>
            </a:r>
            <a:br>
              <a:rPr lang="pl-PL" sz="1600" u="sng" dirty="0"/>
            </a:br>
            <a:r>
              <a:rPr lang="pl-PL" sz="1600" u="sng" dirty="0"/>
              <a:t>i w jego obiegu chłodzenia</a:t>
            </a:r>
            <a:r>
              <a:rPr lang="pl-PL" sz="1600" dirty="0"/>
              <a:t> także na skutek </a:t>
            </a:r>
            <a:r>
              <a:rPr lang="pl-PL" sz="1600" dirty="0">
                <a:solidFill>
                  <a:srgbClr val="FF0000"/>
                </a:solidFill>
              </a:rPr>
              <a:t>napromieniowania neutronami (reakcji aktywacji)</a:t>
            </a:r>
            <a:r>
              <a:rPr lang="pl-PL" sz="1600" dirty="0"/>
              <a:t>: wody (tlenu) oraz produktów erozji </a:t>
            </a:r>
            <a:br>
              <a:rPr lang="pl-PL" sz="1600" dirty="0"/>
            </a:br>
            <a:r>
              <a:rPr lang="pl-PL" sz="1600" dirty="0"/>
              <a:t>i korozji materiałów konstrukcyjnych  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747878C-48F7-F9B8-FB1F-09BCBF891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144" y="2870997"/>
            <a:ext cx="2752479" cy="18002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6DDE6A6-AA28-D4AF-FA72-C0503A3C2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132856"/>
            <a:ext cx="2448272" cy="30495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6" name="Strzałka: prążkowana w prawo 5">
            <a:extLst>
              <a:ext uri="{FF2B5EF4-FFF2-40B4-BE49-F238E27FC236}">
                <a16:creationId xmlns:a16="http://schemas.microsoft.com/office/drawing/2014/main" id="{8F063136-E94D-6CEF-A8A8-065B83303FA9}"/>
              </a:ext>
            </a:extLst>
          </p:cNvPr>
          <p:cNvSpPr/>
          <p:nvPr/>
        </p:nvSpPr>
        <p:spPr>
          <a:xfrm>
            <a:off x="3707903" y="3645604"/>
            <a:ext cx="2752479" cy="250985"/>
          </a:xfrm>
          <a:prstGeom prst="stripedRightArrow">
            <a:avLst/>
          </a:prstGeom>
          <a:solidFill>
            <a:srgbClr val="FFFF00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13812EC-6133-02F4-9632-4ACDCB123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FCC77-E970-4B1B-9A9A-77B94E594A5D}" type="slidenum">
              <a:rPr lang="es-ES" altLang="pl-PL" smtClean="0"/>
              <a:pPr/>
              <a:t>3</a:t>
            </a:fld>
            <a:endParaRPr lang="es-ES" altLang="pl-PL"/>
          </a:p>
        </p:txBody>
      </p:sp>
    </p:spTree>
    <p:extLst>
      <p:ext uri="{BB962C8B-B14F-4D97-AF65-F5344CB8AC3E}">
        <p14:creationId xmlns:p14="http://schemas.microsoft.com/office/powerpoint/2010/main" val="338487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D7183D-DE53-D3E1-52C5-718BADB7B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b="1" dirty="0"/>
              <a:t>Skutki radiologiczne poważnych awarii </a:t>
            </a:r>
            <a:br>
              <a:rPr lang="pl-PL" sz="2000" b="1" dirty="0"/>
            </a:br>
            <a:r>
              <a:rPr lang="pl-PL" sz="2000" b="1" dirty="0"/>
              <a:t>reaktora AP1000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FB709E0-03AC-A5DB-3689-1A3B6AFF2F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 algn="just">
              <a:spcBef>
                <a:spcPts val="300"/>
              </a:spcBef>
              <a:buFont typeface="+mj-lt"/>
              <a:buAutoNum type="arabicParenR"/>
            </a:pPr>
            <a:r>
              <a:rPr lang="pl-PL" sz="18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razie granicznej awarii be stopienia rdzenia reaktora (LB LOCA): </a:t>
            </a:r>
          </a:p>
          <a:p>
            <a:pPr lvl="1" indent="-342900" algn="just">
              <a:spcBef>
                <a:spcPts val="0"/>
              </a:spcBef>
              <a:buFont typeface="+mj-lt"/>
              <a:buAutoNum type="alphaLcPeriod"/>
            </a:pP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Brak konieczności ewakuacji ludności i nakazu pozostania w pomieszczeniach zamkniętych</a:t>
            </a:r>
            <a:endParaRPr lang="pl-PL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 indent="-342900" algn="just">
              <a:spcBef>
                <a:spcPts val="0"/>
              </a:spcBef>
              <a:buFont typeface="+mj-lt"/>
              <a:buAutoNum type="alphaLcPeriod"/>
            </a:pP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działania interwencyjne: tylko profilaktyka jodowa tarczycy (KI) w odległości do ok. </a:t>
            </a:r>
            <a:r>
              <a:rPr lang="pl-PL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 km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300"/>
              </a:spcBef>
              <a:buFont typeface="+mj-lt"/>
              <a:buAutoNum type="arabicParenR"/>
            </a:pPr>
            <a:r>
              <a:rPr lang="pl-PL" sz="18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razie ciężkiej awarii ze stopieniem rdzenia reaktora 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uwzględnionej w rozszerzonych warunkach projektowych: 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spcBef>
                <a:spcPts val="0"/>
              </a:spcBef>
              <a:buFont typeface="+mj-lt"/>
              <a:buAutoNum type="alphaLcPeriod"/>
            </a:pPr>
            <a:r>
              <a:rPr lang="pl-PL" sz="1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zasięg ewakuacji </a:t>
            </a: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ludności: ok. </a:t>
            </a:r>
            <a:r>
              <a:rPr lang="pl-PL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1,2 km</a:t>
            </a:r>
            <a:endParaRPr lang="pl-PL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spcBef>
                <a:spcPts val="0"/>
              </a:spcBef>
              <a:buFont typeface="+mj-lt"/>
              <a:buAutoNum type="alphaLcPeriod"/>
            </a:pP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nakaz pozostania w pomieszczeniach zamkniętych: </a:t>
            </a:r>
            <a:r>
              <a:rPr lang="pl-PL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ok. 3,9 km</a:t>
            </a:r>
            <a:endParaRPr lang="pl-PL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spcBef>
                <a:spcPts val="0"/>
              </a:spcBef>
              <a:buFont typeface="+mj-lt"/>
              <a:buAutoNum type="alphaLcPeriod"/>
            </a:pP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profilaktyka jodowa tarczycy: do ok. </a:t>
            </a:r>
            <a:r>
              <a:rPr lang="pl-PL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11,7 km </a:t>
            </a:r>
            <a:endParaRPr lang="pl-PL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spcBef>
                <a:spcPts val="0"/>
              </a:spcBef>
              <a:buFont typeface="+mj-lt"/>
              <a:buAutoNum type="alphaLcPeriod"/>
            </a:pPr>
            <a:r>
              <a:rPr lang="pl-PL" sz="1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 byłoby konieczne stałe przesiedlenie ludności</a:t>
            </a:r>
            <a:endParaRPr lang="pl-PL" sz="16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długookresowe ograniczenia w spożywaniu skażonej żywności (dłużej niż 1 rok od awarii): do ok. </a:t>
            </a:r>
            <a:r>
              <a:rPr lang="pl-PL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8,6 km</a:t>
            </a:r>
            <a:endParaRPr lang="pl-PL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pl-PL" sz="1600" dirty="0">
                <a:solidFill>
                  <a:srgbClr val="C00000"/>
                </a:solidFill>
              </a:rPr>
              <a:t>Reaktory AP1000 spełniają cele bezpieczeństwa</a:t>
            </a:r>
            <a:r>
              <a:rPr lang="pl-PL" sz="1600" dirty="0"/>
              <a:t> określone w:</a:t>
            </a:r>
          </a:p>
          <a:p>
            <a:pPr lvl="1" algn="just">
              <a:spcBef>
                <a:spcPts val="0"/>
              </a:spcBef>
              <a:buFont typeface="+mj-lt"/>
              <a:buAutoNum type="alphaLcPeriod"/>
            </a:pP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Wymaganiach Stowarzyszenia Zachodnioeuropejskich Dozorów Jądrowych (WENRA)</a:t>
            </a:r>
          </a:p>
          <a:p>
            <a:pPr lvl="1" algn="just">
              <a:spcBef>
                <a:spcPts val="0"/>
              </a:spcBef>
              <a:buFont typeface="+mj-lt"/>
              <a:buAutoNum type="alphaLcPeriod"/>
            </a:pP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Dyrektywie Bezpieczeństwa Jądrowego 2014/87/EURATOM</a:t>
            </a:r>
          </a:p>
          <a:p>
            <a:pPr lvl="1" algn="just">
              <a:spcBef>
                <a:spcPts val="0"/>
              </a:spcBef>
              <a:buFont typeface="+mj-lt"/>
              <a:buAutoNum type="alphaLcPeriod"/>
            </a:pP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Wytycznych MAEA: SSR-1, SSR-2/1 (</a:t>
            </a:r>
            <a:r>
              <a:rPr lang="pl-PL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1), SSR-2/2 (</a:t>
            </a:r>
            <a:r>
              <a:rPr lang="pl-PL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1), GSR Part 4 (</a:t>
            </a:r>
            <a:r>
              <a:rPr lang="pl-PL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1)</a:t>
            </a:r>
          </a:p>
          <a:p>
            <a:pPr lvl="1" algn="just">
              <a:spcBef>
                <a:spcPts val="0"/>
              </a:spcBef>
              <a:buFont typeface="+mj-lt"/>
              <a:buAutoNum type="alphaLcPeriod"/>
            </a:pP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Przepisach polskich</a:t>
            </a:r>
          </a:p>
          <a:p>
            <a:pPr lvl="1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pl-PL" sz="1200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15A3837-7E4F-4EE8-06FA-FFA817228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FCC77-E970-4B1B-9A9A-77B94E594A5D}" type="slidenum">
              <a:rPr lang="es-ES" altLang="pl-PL" smtClean="0"/>
              <a:pPr/>
              <a:t>30</a:t>
            </a:fld>
            <a:endParaRPr lang="es-ES" altLang="pl-PL"/>
          </a:p>
        </p:txBody>
      </p:sp>
    </p:spTree>
    <p:extLst>
      <p:ext uri="{BB962C8B-B14F-4D97-AF65-F5344CB8AC3E}">
        <p14:creationId xmlns:p14="http://schemas.microsoft.com/office/powerpoint/2010/main" val="126561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8D4F9D-6DBD-CCB4-5597-CD7598B5B7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060848"/>
            <a:ext cx="6858000" cy="2387600"/>
          </a:xfrm>
        </p:spPr>
        <p:txBody>
          <a:bodyPr/>
          <a:lstStyle/>
          <a:p>
            <a:r>
              <a:rPr lang="pl-PL" sz="4000" b="1" dirty="0"/>
              <a:t>Ryzyko społeczne związane z energetyką jądrową</a:t>
            </a:r>
            <a:endParaRPr lang="pl-PL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77589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64E90C-9517-B25F-7342-EB18978D0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476672"/>
            <a:ext cx="6912768" cy="720080"/>
          </a:xfrm>
        </p:spPr>
        <p:txBody>
          <a:bodyPr/>
          <a:lstStyle/>
          <a:p>
            <a:br>
              <a:rPr lang="pl-PL" sz="2000" b="1" dirty="0"/>
            </a:br>
            <a:r>
              <a:rPr lang="pl-PL" sz="2000" b="1" dirty="0"/>
              <a:t>Ryzyko związane z EJ na tle innych zagrożeń  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192B063B-BAE0-2AFE-7CF0-F86154AC60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908" y="1497740"/>
            <a:ext cx="3023982" cy="4873625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D035C9C-89E8-C7DB-5326-22BCB81470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9552" y="1700808"/>
            <a:ext cx="4464496" cy="4670557"/>
          </a:xfrm>
        </p:spPr>
        <p:txBody>
          <a:bodyPr/>
          <a:lstStyle/>
          <a:p>
            <a:r>
              <a:rPr lang="pl-PL" sz="1400" dirty="0"/>
              <a:t>W USA wykonano w </a:t>
            </a:r>
            <a:r>
              <a:rPr lang="pl-PL" sz="1400" b="1" dirty="0"/>
              <a:t>1975 r. </a:t>
            </a:r>
            <a:r>
              <a:rPr lang="pl-PL" sz="1400" dirty="0"/>
              <a:t>pierwsze kompleksowe studium ryzyka społecznego związanego „</a:t>
            </a:r>
            <a:r>
              <a:rPr lang="pl-PL" sz="1400" dirty="0" err="1"/>
              <a:t>Reactor</a:t>
            </a:r>
            <a:r>
              <a:rPr lang="pl-PL" sz="1400" dirty="0"/>
              <a:t> </a:t>
            </a:r>
            <a:r>
              <a:rPr lang="pl-PL" sz="1400" dirty="0" err="1"/>
              <a:t>Safety</a:t>
            </a:r>
            <a:r>
              <a:rPr lang="pl-PL" sz="1400" dirty="0"/>
              <a:t> </a:t>
            </a:r>
            <a:r>
              <a:rPr lang="pl-PL" sz="1400" dirty="0" err="1"/>
              <a:t>Study</a:t>
            </a:r>
            <a:r>
              <a:rPr lang="pl-PL" sz="1400" dirty="0"/>
              <a:t>”, zwane </a:t>
            </a:r>
            <a:r>
              <a:rPr lang="pl-PL" sz="1400" b="1" dirty="0"/>
              <a:t>„Raportem Rasmussena”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400" dirty="0"/>
              <a:t>Dotyczyło </a:t>
            </a:r>
            <a:r>
              <a:rPr lang="pl-PL" sz="1400" u="sng" dirty="0"/>
              <a:t>reaktorów </a:t>
            </a:r>
            <a:r>
              <a:rPr lang="pl-PL" sz="1400" u="sng" dirty="0" err="1"/>
              <a:t>lekkowodnych</a:t>
            </a:r>
            <a:r>
              <a:rPr lang="pl-PL" sz="1400" u="sng" dirty="0"/>
              <a:t> (II. generacji)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400" dirty="0"/>
              <a:t>Wobec braku wówczas wystarczającej wiedzy dla realistycznego modelowania awarii. </a:t>
            </a:r>
            <a:r>
              <a:rPr lang="pl-PL" sz="1400" u="sng" dirty="0"/>
              <a:t>przyjęto zachowawcze (</a:t>
            </a:r>
            <a:r>
              <a:rPr lang="pl-PL" sz="1400" u="sng" dirty="0" err="1"/>
              <a:t>pesymizujące</a:t>
            </a:r>
            <a:r>
              <a:rPr lang="pl-PL" sz="1400" u="sng" dirty="0"/>
              <a:t>) założenia: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l-PL" sz="1300" dirty="0"/>
              <a:t>Częstość awarii ze stopieniem rdzenia reaktora: raz na 17 000 lat, tj. </a:t>
            </a:r>
            <a:r>
              <a:rPr lang="pl-PL" sz="1300" b="1" dirty="0"/>
              <a:t>5,9x10</a:t>
            </a:r>
            <a:r>
              <a:rPr lang="pl-PL" sz="1300" b="1" baseline="30000" dirty="0"/>
              <a:t>-5</a:t>
            </a:r>
            <a:r>
              <a:rPr lang="pl-PL" sz="1300" b="1" dirty="0"/>
              <a:t>/ro</a:t>
            </a:r>
            <a:r>
              <a:rPr lang="pl-PL" sz="1300" dirty="0"/>
              <a:t>k  (AP1000: </a:t>
            </a:r>
            <a:r>
              <a:rPr lang="pl-PL" sz="1300" b="1" dirty="0"/>
              <a:t>1,7x10</a:t>
            </a:r>
            <a:r>
              <a:rPr lang="pl-PL" sz="1300" b="1" baseline="30000" dirty="0"/>
              <a:t>-7</a:t>
            </a:r>
            <a:r>
              <a:rPr lang="pl-PL" sz="1300" b="1" dirty="0"/>
              <a:t>/rok</a:t>
            </a:r>
            <a:r>
              <a:rPr lang="pl-PL" sz="1300" dirty="0"/>
              <a:t>, tj. raz na 5,9 mln lat)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l-PL" sz="1300" dirty="0"/>
              <a:t>Częstość awarii powodującej 100 zgonów: raz na 1 mln lat, tj. </a:t>
            </a:r>
            <a:r>
              <a:rPr lang="pl-PL" sz="1300" b="1" dirty="0"/>
              <a:t>10</a:t>
            </a:r>
            <a:r>
              <a:rPr lang="pl-PL" sz="1300" b="1" baseline="30000" dirty="0"/>
              <a:t>-6</a:t>
            </a:r>
            <a:r>
              <a:rPr lang="pl-PL" sz="1300" b="1" dirty="0"/>
              <a:t>/rok </a:t>
            </a:r>
            <a:r>
              <a:rPr lang="pl-PL" sz="1300" dirty="0"/>
              <a:t>(AP1000: częstość dużych uwolnień substancji promieniotwórczych </a:t>
            </a:r>
            <a:r>
              <a:rPr lang="pl-PL" sz="1300" b="1" dirty="0"/>
              <a:t>1,7x10</a:t>
            </a:r>
            <a:r>
              <a:rPr lang="pl-PL" sz="1300" b="1" baseline="30000" dirty="0"/>
              <a:t>-8</a:t>
            </a:r>
            <a:r>
              <a:rPr lang="pl-PL" sz="1300" dirty="0"/>
              <a:t>, tj. raz na 59 mln lat, co bynajmniej nie musi skutkować zgonami)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400" dirty="0"/>
              <a:t>Pomimo takiej </a:t>
            </a:r>
            <a:r>
              <a:rPr lang="pl-PL" sz="1400" dirty="0" err="1"/>
              <a:t>pesymizacji</a:t>
            </a:r>
            <a:r>
              <a:rPr lang="pl-PL" sz="1400" dirty="0"/>
              <a:t>, </a:t>
            </a:r>
            <a:r>
              <a:rPr lang="pl-PL" sz="1400" dirty="0">
                <a:solidFill>
                  <a:srgbClr val="FF0000"/>
                </a:solidFill>
              </a:rPr>
              <a:t>szacowane ryzyko zgonu w wyniku awarii EJ okazało się na poziomie ryzyka śmierci od uderzenia meteorytu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pl-PL" sz="1200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07445DC-1C7B-349C-E295-59565A73C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D9524-8229-4655-B61C-13B9C55E03B8}" type="slidenum">
              <a:rPr lang="es-ES" altLang="pl-PL" smtClean="0"/>
              <a:pPr/>
              <a:t>32</a:t>
            </a:fld>
            <a:endParaRPr lang="es-ES" altLang="pl-PL"/>
          </a:p>
        </p:txBody>
      </p:sp>
    </p:spTree>
    <p:extLst>
      <p:ext uri="{BB962C8B-B14F-4D97-AF65-F5344CB8AC3E}">
        <p14:creationId xmlns:p14="http://schemas.microsoft.com/office/powerpoint/2010/main" val="130846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FF338E6-3681-B416-ECF1-D59D713F6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Ryzyko związane z EJ na tle innych zagrożeń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FF5C1C3-2DED-C1EA-B16C-297771873C5F}"/>
              </a:ext>
            </a:extLst>
          </p:cNvPr>
          <p:cNvSpPr txBox="1">
            <a:spLocks/>
          </p:cNvSpPr>
          <p:nvPr/>
        </p:nvSpPr>
        <p:spPr>
          <a:xfrm>
            <a:off x="4283968" y="5301208"/>
            <a:ext cx="4248472" cy="649566"/>
          </a:xfrm>
          <a:prstGeom prst="rect">
            <a:avLst/>
          </a:prstGeom>
        </p:spPr>
        <p:txBody>
          <a:bodyPr>
            <a:noAutofit/>
          </a:bodyPr>
          <a:lstStyle>
            <a:lvl1pPr marL="177800" marR="0" indent="-198000" algn="l" defTabSz="1043056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CC00"/>
              </a:buClr>
              <a:buSzPct val="100000"/>
              <a:buFont typeface="Arial"/>
              <a:buChar char="•"/>
              <a:tabLst/>
              <a:defRPr sz="1800" b="0" i="0" u="none" strike="noStrike" cap="none" spc="0" baseline="0">
                <a:solidFill>
                  <a:srgbClr val="80808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463500" marR="0" indent="-247500" algn="l" defTabSz="1043056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CC00"/>
              </a:buClr>
              <a:buSzPct val="100000"/>
              <a:buFont typeface="Arial"/>
              <a:buChar char="–"/>
              <a:tabLst/>
              <a:defRPr sz="1800" b="0" i="0" u="none" strike="noStrike" cap="none" spc="0" baseline="0">
                <a:solidFill>
                  <a:srgbClr val="80808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401606" marR="0" indent="-358550" algn="l" defTabSz="1043056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CC00"/>
              </a:buClr>
              <a:buSzPct val="100000"/>
              <a:buFont typeface="Arial"/>
              <a:buChar char="•"/>
              <a:tabLst/>
              <a:defRPr sz="1800" b="0" i="0" u="none" strike="noStrike" cap="none" spc="0" baseline="0">
                <a:solidFill>
                  <a:srgbClr val="80808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974356" marR="0" indent="-409771" algn="l" defTabSz="1043056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CC00"/>
              </a:buClr>
              <a:buSzPct val="100000"/>
              <a:buFont typeface="Arial"/>
              <a:buChar char="–"/>
              <a:tabLst/>
              <a:defRPr sz="1800" b="0" i="0" u="none" strike="noStrike" cap="none" spc="0" baseline="0">
                <a:solidFill>
                  <a:srgbClr val="80808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495881" marR="0" indent="-409770" algn="l" defTabSz="1043056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CC00"/>
              </a:buClr>
              <a:buSzPct val="100000"/>
              <a:buFont typeface="Arial"/>
              <a:buChar char="»"/>
              <a:tabLst/>
              <a:defRPr sz="1800" b="0" i="0" u="none" strike="noStrike" cap="none" spc="0" baseline="0">
                <a:solidFill>
                  <a:srgbClr val="80808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811715" marR="0" indent="-204074" algn="l" defTabSz="1043056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CC00"/>
              </a:buClr>
              <a:buSzPct val="100000"/>
              <a:buFont typeface="Arial"/>
              <a:buChar char="•"/>
              <a:tabLst/>
              <a:defRPr sz="1800" b="0" i="0" u="none" strike="noStrike" cap="none" spc="0" baseline="0">
                <a:solidFill>
                  <a:srgbClr val="80808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333243" marR="0" indent="-204075" algn="l" defTabSz="1043056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CC00"/>
              </a:buClr>
              <a:buSzPct val="100000"/>
              <a:buFont typeface="Arial"/>
              <a:buChar char="•"/>
              <a:tabLst/>
              <a:defRPr sz="1800" b="0" i="0" u="none" strike="noStrike" cap="none" spc="0" baseline="0">
                <a:solidFill>
                  <a:srgbClr val="80808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854772" marR="0" indent="-204075" algn="l" defTabSz="1043056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CC00"/>
              </a:buClr>
              <a:buSzPct val="100000"/>
              <a:buFont typeface="Arial"/>
              <a:buChar char="•"/>
              <a:tabLst/>
              <a:defRPr sz="1800" b="0" i="0" u="none" strike="noStrike" cap="none" spc="0" baseline="0">
                <a:solidFill>
                  <a:srgbClr val="80808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376299" marR="0" indent="-204075" algn="l" defTabSz="1043056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CC00"/>
              </a:buClr>
              <a:buSzPct val="100000"/>
              <a:buFont typeface="Arial"/>
              <a:buChar char="•"/>
              <a:tabLst/>
              <a:defRPr sz="1800" b="0" i="0" u="none" strike="noStrike" cap="none" spc="0" baseline="0">
                <a:solidFill>
                  <a:srgbClr val="80808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buClrTx/>
              <a:buNone/>
            </a:pPr>
            <a:r>
              <a:rPr lang="pl-PL" sz="1400" dirty="0">
                <a:solidFill>
                  <a:srgbClr val="0070C0"/>
                </a:solidFill>
              </a:rPr>
              <a:t>Poza Czarnobylem, nikt nie stracił życia ani zdrowia na skutek nadmiernego napromieniowania związanego z awarią EJ!</a:t>
            </a:r>
            <a:endParaRPr lang="pl-PL" sz="1400" dirty="0">
              <a:solidFill>
                <a:srgbClr val="00B050"/>
              </a:solidFill>
            </a:endParaRPr>
          </a:p>
          <a:p>
            <a:pPr marL="0" indent="0" hangingPunct="1">
              <a:buClrTx/>
              <a:buNone/>
            </a:pPr>
            <a:endParaRPr lang="pl-PL" sz="1400" u="sng" dirty="0">
              <a:solidFill>
                <a:srgbClr val="0070C0"/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983EBDB-567B-6C33-0DF2-F95CE2061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96101" y="1772816"/>
            <a:ext cx="5035563" cy="3528392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5" name="Grupa 4">
            <a:extLst>
              <a:ext uri="{FF2B5EF4-FFF2-40B4-BE49-F238E27FC236}">
                <a16:creationId xmlns:a16="http://schemas.microsoft.com/office/drawing/2014/main" id="{25DA6F94-3A3A-F205-A65A-6BD6D881DE2A}"/>
              </a:ext>
            </a:extLst>
          </p:cNvPr>
          <p:cNvGrpSpPr/>
          <p:nvPr/>
        </p:nvGrpSpPr>
        <p:grpSpPr>
          <a:xfrm>
            <a:off x="1115616" y="1556792"/>
            <a:ext cx="2723615" cy="4732613"/>
            <a:chOff x="471636" y="889636"/>
            <a:chExt cx="3305878" cy="5676032"/>
          </a:xfrm>
        </p:grpSpPr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6" name="Object 3">
                  <a:extLst>
                    <a:ext uri="{FF2B5EF4-FFF2-40B4-BE49-F238E27FC236}">
                      <a16:creationId xmlns:a16="http://schemas.microsoft.com/office/drawing/2014/main" id="{E0CA0651-3346-E8C0-A746-4B93D80F05C6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235363737"/>
                    </p:ext>
                  </p:extLst>
                </p:nvPr>
              </p:nvGraphicFramePr>
              <p:xfrm>
                <a:off x="471636" y="889636"/>
                <a:ext cx="3305878" cy="5676032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Image" r:id="rId3" imgW="6904762" imgH="11860280" progId="PhotoDeluxe.Image.2">
                        <p:embed/>
                      </p:oleObj>
                    </mc:Choice>
                    <mc:Fallback>
                      <p:oleObj name="Image" r:id="rId3" imgW="6904762" imgH="11860280" progId="PhotoDeluxe.Image.2">
                        <p:embed/>
                        <p:pic>
                          <p:nvPicPr>
                            <p:cNvPr id="6" name="Object 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71636" y="889636"/>
                              <a:ext cx="3305878" cy="567603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6" name="Object 3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020607789"/>
                    </p:ext>
                  </p:extLst>
                </p:nvPr>
              </p:nvGraphicFramePr>
              <p:xfrm>
                <a:off x="471636" y="889636"/>
                <a:ext cx="3305878" cy="5676032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058" name="Image" r:id="rId5" imgW="6904762" imgH="11860280" progId="PhotoDeluxe.Image.2">
                        <p:embed/>
                      </p:oleObj>
                    </mc:Choice>
                    <mc:Fallback>
                      <p:oleObj name="Image" r:id="rId5" imgW="6904762" imgH="11860280" progId="PhotoDeluxe.Image.2">
                        <p:embed/>
                        <p:pic>
                          <p:nvPicPr>
                            <p:cNvPr id="541699" name="Object 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71636" y="889636"/>
                              <a:ext cx="3305878" cy="567603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pole tekstowe 6">
                  <a:extLst>
                    <a:ext uri="{FF2B5EF4-FFF2-40B4-BE49-F238E27FC236}">
                      <a16:creationId xmlns:a16="http://schemas.microsoft.com/office/drawing/2014/main" id="{8CF76223-1B27-BA98-F5AF-D51F6A30023C}"/>
                    </a:ext>
                  </a:extLst>
                </p:cNvPr>
                <p:cNvSpPr txBox="1"/>
                <p:nvPr/>
              </p:nvSpPr>
              <p:spPr>
                <a:xfrm>
                  <a:off x="2642600" y="5873365"/>
                  <a:ext cx="961184" cy="417732"/>
                </a:xfrm>
                <a:prstGeom prst="rect">
                  <a:avLst/>
                </a:prstGeom>
                <a:solidFill>
                  <a:schemeClr val="bg1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spAutoFit/>
                </a:bodyPr>
                <a:lstStyle/>
                <a:p>
                  <a:pPr marL="0" marR="0" indent="0" algn="ctr" defTabSz="1066800" rtl="0" fontAlgn="auto" latinLnBrk="0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pl-PL" sz="1100" b="1" dirty="0">
                      <a:solidFill>
                        <a:srgbClr val="996600"/>
                      </a:solidFill>
                      <a:sym typeface="Calibri"/>
                    </a:rPr>
                    <a:t>&lt;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pl-PL" sz="11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9966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fPr>
                        <m:num>
                          <m:r>
                            <a:rPr kumimoji="0" lang="pl-PL" sz="11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9966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libri"/>
                            </a:rPr>
                            <m:t>𝟏</m:t>
                          </m:r>
                        </m:num>
                        <m:den>
                          <m:r>
                            <a:rPr kumimoji="0" lang="pl-PL" sz="1100" b="1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9966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libri"/>
                            </a:rPr>
                            <m:t>𝟔𝟎</m:t>
                          </m:r>
                          <m:r>
                            <a:rPr kumimoji="0" lang="pl-PL" sz="1100" b="1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9966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libri"/>
                            </a:rPr>
                            <m:t> </m:t>
                          </m:r>
                          <m:r>
                            <a:rPr kumimoji="0" lang="pl-PL" sz="1100" b="1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996633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libri"/>
                            </a:rPr>
                            <m:t>𝐦𝐥𝐧</m:t>
                          </m:r>
                          <m:r>
                            <a:rPr kumimoji="0" lang="pl-PL" sz="1100" b="1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996633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libri"/>
                            </a:rPr>
                            <m:t> </m:t>
                          </m:r>
                          <m:r>
                            <a:rPr kumimoji="0" lang="pl-PL" sz="1100" b="1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996633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libri"/>
                            </a:rPr>
                            <m:t>𝐥𝐚𝐭</m:t>
                          </m:r>
                        </m:den>
                      </m:f>
                    </m:oMath>
                  </a14:m>
                  <a:endParaRPr kumimoji="0" lang="pl-PL" sz="1100" b="1" i="0" u="none" strike="noStrike" cap="none" spc="0" normalizeH="0" baseline="0" dirty="0">
                    <a:ln>
                      <a:noFill/>
                    </a:ln>
                    <a:solidFill>
                      <a:srgbClr val="996600"/>
                    </a:solidFill>
                    <a:effectLst/>
                    <a:uFillTx/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7" name="pole tekstowe 6">
                  <a:extLst>
                    <a:ext uri="{FF2B5EF4-FFF2-40B4-BE49-F238E27FC236}">
                      <a16:creationId xmlns:a16="http://schemas.microsoft.com/office/drawing/2014/main" id="{8CF76223-1B27-BA98-F5AF-D51F6A3002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42600" y="5873365"/>
                  <a:ext cx="961184" cy="417732"/>
                </a:xfrm>
                <a:prstGeom prst="rect">
                  <a:avLst/>
                </a:prstGeom>
                <a:blipFill>
                  <a:blip r:embed="rId7"/>
                  <a:stretch>
                    <a:fillRect b="-15789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pl-P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pole tekstowe 7">
              <a:extLst>
                <a:ext uri="{FF2B5EF4-FFF2-40B4-BE49-F238E27FC236}">
                  <a16:creationId xmlns:a16="http://schemas.microsoft.com/office/drawing/2014/main" id="{A63B9059-081A-F170-6E3E-4BE03E8F4060}"/>
                </a:ext>
              </a:extLst>
            </p:cNvPr>
            <p:cNvSpPr txBox="1"/>
            <p:nvPr/>
          </p:nvSpPr>
          <p:spPr>
            <a:xfrm>
              <a:off x="806382" y="6159533"/>
              <a:ext cx="1039528" cy="3365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ctr" defTabSz="1066800" rtl="0" fontAlgn="auto" latinLnBrk="0" hangingPunct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l-PL" sz="1100" b="1" i="0" u="none" strike="noStrike" cap="none" spc="0" normalizeH="0" baseline="0" dirty="0">
                  <a:ln>
                    <a:noFill/>
                  </a:ln>
                  <a:solidFill>
                    <a:srgbClr val="996633"/>
                  </a:solidFill>
                  <a:effectLst/>
                  <a:uFillTx/>
                  <a:latin typeface="+mj-lt"/>
                  <a:ea typeface="+mn-ea"/>
                  <a:cs typeface="+mn-cs"/>
                  <a:sym typeface="Calibri"/>
                </a:rPr>
                <a:t>Gen.</a:t>
              </a:r>
              <a:r>
                <a:rPr kumimoji="0" lang="pl-PL" sz="1100" b="1" i="0" u="none" strike="noStrike" cap="none" spc="0" normalizeH="0" dirty="0">
                  <a:ln>
                    <a:noFill/>
                  </a:ln>
                  <a:solidFill>
                    <a:srgbClr val="996633"/>
                  </a:solidFill>
                  <a:effectLst/>
                  <a:uFillTx/>
                  <a:latin typeface="+mj-lt"/>
                  <a:ea typeface="+mn-ea"/>
                  <a:cs typeface="+mn-cs"/>
                  <a:sym typeface="Calibri"/>
                </a:rPr>
                <a:t> IIII+</a:t>
              </a:r>
              <a:endParaRPr kumimoji="0" lang="pl-PL" sz="1100" b="1" i="0" u="none" strike="noStrike" cap="none" spc="0" normalizeH="0" baseline="0" dirty="0">
                <a:ln>
                  <a:noFill/>
                </a:ln>
                <a:solidFill>
                  <a:srgbClr val="996633"/>
                </a:solidFill>
                <a:effectLst/>
                <a:uFillTx/>
                <a:latin typeface="+mj-lt"/>
                <a:ea typeface="+mn-ea"/>
                <a:cs typeface="+mn-cs"/>
                <a:sym typeface="Calibri"/>
              </a:endParaRPr>
            </a:p>
          </p:txBody>
        </p:sp>
      </p:grpSp>
      <p:sp>
        <p:nvSpPr>
          <p:cNvPr id="10" name="Symbol zastępczy numeru slajdu 9">
            <a:extLst>
              <a:ext uri="{FF2B5EF4-FFF2-40B4-BE49-F238E27FC236}">
                <a16:creationId xmlns:a16="http://schemas.microsoft.com/office/drawing/2014/main" id="{DB54CC91-BF68-A92F-45A0-31B27B13F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E064-5483-4074-AD20-E77E30FE4F14}" type="slidenum">
              <a:rPr lang="es-ES" altLang="pl-PL" smtClean="0"/>
              <a:pPr/>
              <a:t>33</a:t>
            </a:fld>
            <a:endParaRPr lang="es-ES" altLang="pl-PL"/>
          </a:p>
        </p:txBody>
      </p:sp>
    </p:spTree>
    <p:extLst>
      <p:ext uri="{BB962C8B-B14F-4D97-AF65-F5344CB8AC3E}">
        <p14:creationId xmlns:p14="http://schemas.microsoft.com/office/powerpoint/2010/main" val="27437723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6880DE-4CC3-0332-0138-C629FCF69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Ryzyko związane z energetyką jądrową na tle innych </a:t>
            </a:r>
            <a:b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</a:b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technologii wytwarzania energii elektrycznej </a:t>
            </a:r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5CEFB12-03C3-9FAB-344A-F7BC9A2F70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074" y="1569118"/>
            <a:ext cx="7099342" cy="4812210"/>
          </a:xfr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29EC64B-896D-E0DB-B0CF-F2348895C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FCC77-E970-4B1B-9A9A-77B94E594A5D}" type="slidenum">
              <a:rPr lang="es-ES" altLang="pl-PL" smtClean="0"/>
              <a:pPr/>
              <a:t>34</a:t>
            </a:fld>
            <a:endParaRPr lang="es-ES" alt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ACF93206-248D-F3B3-F739-72C4C7D6EF28}"/>
              </a:ext>
            </a:extLst>
          </p:cNvPr>
          <p:cNvSpPr txBox="1"/>
          <p:nvPr/>
        </p:nvSpPr>
        <p:spPr>
          <a:xfrm>
            <a:off x="1217074" y="1987762"/>
            <a:ext cx="369332" cy="2016224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pl-PL" sz="1200" b="1" dirty="0"/>
              <a:t>Zgony/</a:t>
            </a:r>
            <a:r>
              <a:rPr lang="pl-PL" sz="1200" b="1" dirty="0" err="1"/>
              <a:t>TWxrok</a:t>
            </a:r>
            <a:endParaRPr lang="pl-PL" sz="1200" b="1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3096D40-4874-121F-98F7-32DED3F05B68}"/>
              </a:ext>
            </a:extLst>
          </p:cNvPr>
          <p:cNvSpPr txBox="1"/>
          <p:nvPr/>
        </p:nvSpPr>
        <p:spPr>
          <a:xfrm rot="18649922">
            <a:off x="2181852" y="4586365"/>
            <a:ext cx="66387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Węgiel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E1B946CF-E6BC-F5A3-AE1F-E1B44BA9E5AF}"/>
              </a:ext>
            </a:extLst>
          </p:cNvPr>
          <p:cNvSpPr txBox="1"/>
          <p:nvPr/>
        </p:nvSpPr>
        <p:spPr>
          <a:xfrm rot="18649922">
            <a:off x="2622263" y="4689815"/>
            <a:ext cx="105340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Olej opałowy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19BBA6F7-2155-CA57-203A-BFEF8A060CA8}"/>
              </a:ext>
            </a:extLst>
          </p:cNvPr>
          <p:cNvSpPr txBox="1"/>
          <p:nvPr/>
        </p:nvSpPr>
        <p:spPr>
          <a:xfrm rot="18649922">
            <a:off x="3378457" y="4677188"/>
            <a:ext cx="105340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Gaz ziemny 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A9D75BD2-C593-71E8-91EF-BEBD74C42B5F}"/>
              </a:ext>
            </a:extLst>
          </p:cNvPr>
          <p:cNvSpPr txBox="1"/>
          <p:nvPr/>
        </p:nvSpPr>
        <p:spPr>
          <a:xfrm rot="18649922">
            <a:off x="4458016" y="4725807"/>
            <a:ext cx="123302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Wiatr na morzu (</a:t>
            </a:r>
            <a:r>
              <a:rPr lang="pl-PL" sz="1200" dirty="0" err="1"/>
              <a:t>W.Brytania</a:t>
            </a:r>
            <a:r>
              <a:rPr lang="pl-PL" sz="1200" dirty="0"/>
              <a:t>) 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6E2A826-C464-404F-1002-4D5D9E69305C}"/>
              </a:ext>
            </a:extLst>
          </p:cNvPr>
          <p:cNvSpPr txBox="1"/>
          <p:nvPr/>
        </p:nvSpPr>
        <p:spPr>
          <a:xfrm rot="18649922">
            <a:off x="5247827" y="4713180"/>
            <a:ext cx="123302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Wiatr na morzu (Niemcy) 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C3C5C395-7367-C062-FCF8-AE5A2BA45B80}"/>
              </a:ext>
            </a:extLst>
          </p:cNvPr>
          <p:cNvSpPr txBox="1"/>
          <p:nvPr/>
        </p:nvSpPr>
        <p:spPr>
          <a:xfrm rot="18649922">
            <a:off x="6166122" y="4703471"/>
            <a:ext cx="108950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200" dirty="0" err="1"/>
              <a:t>Fotowoltaika</a:t>
            </a:r>
            <a:endParaRPr lang="pl-PL" sz="1200" dirty="0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4E2B8B16-AEB3-1E6F-8BE4-46C8344D9AC2}"/>
              </a:ext>
            </a:extLst>
          </p:cNvPr>
          <p:cNvSpPr txBox="1"/>
          <p:nvPr/>
        </p:nvSpPr>
        <p:spPr>
          <a:xfrm rot="18649922">
            <a:off x="7032043" y="4641995"/>
            <a:ext cx="105340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Energetyka jądrowa </a:t>
            </a:r>
          </a:p>
        </p:txBody>
      </p:sp>
    </p:spTree>
    <p:extLst>
      <p:ext uri="{BB962C8B-B14F-4D97-AF65-F5344CB8AC3E}">
        <p14:creationId xmlns:p14="http://schemas.microsoft.com/office/powerpoint/2010/main" val="34163343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6880DE-4CC3-0332-0138-C629FCF69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b="1" dirty="0">
                <a:solidFill>
                  <a:srgbClr val="000000"/>
                </a:solidFill>
                <a:latin typeface="Arial"/>
                <a:cs typeface="Arial"/>
              </a:rPr>
              <a:t>Dawki roczne promieniowania jonizującego </a:t>
            </a:r>
            <a:br>
              <a:rPr lang="pl-PL" sz="2000" b="1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pl-PL" sz="2000" b="1" dirty="0">
                <a:solidFill>
                  <a:srgbClr val="000000"/>
                </a:solidFill>
                <a:latin typeface="Arial"/>
                <a:cs typeface="Arial"/>
              </a:rPr>
              <a:t>od tła naturalnego i od EJ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endParaRPr lang="pl-PL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27EA6A-0E2F-57AF-80F3-3F9E835A2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68760"/>
            <a:ext cx="7128792" cy="471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1D89AA02-A751-B5A4-C183-F3CCB46E3B7E}"/>
              </a:ext>
            </a:extLst>
          </p:cNvPr>
          <p:cNvSpPr txBox="1"/>
          <p:nvPr/>
        </p:nvSpPr>
        <p:spPr>
          <a:xfrm>
            <a:off x="6588224" y="2492896"/>
            <a:ext cx="1656184" cy="93871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sz="1100" dirty="0"/>
              <a:t>Dawka od EJ jest </a:t>
            </a:r>
            <a:br>
              <a:rPr lang="pl-PL" sz="1100" dirty="0"/>
            </a:br>
            <a:r>
              <a:rPr lang="pl-PL" sz="1100" dirty="0"/>
              <a:t>ok. 50-krotnie mniejsza niż różnica dawki pomiędzy Zakopanem a Wrocławiem 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499E7C6-6F53-80FC-E596-15EDB88D9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FCC77-E970-4B1B-9A9A-77B94E594A5D}" type="slidenum">
              <a:rPr lang="es-ES" altLang="pl-PL" smtClean="0"/>
              <a:pPr/>
              <a:t>35</a:t>
            </a:fld>
            <a:endParaRPr lang="es-ES" altLang="pl-PL"/>
          </a:p>
        </p:txBody>
      </p:sp>
    </p:spTree>
    <p:extLst>
      <p:ext uri="{BB962C8B-B14F-4D97-AF65-F5344CB8AC3E}">
        <p14:creationId xmlns:p14="http://schemas.microsoft.com/office/powerpoint/2010/main" val="42889582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6880DE-4CC3-0332-0138-C629FCF69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Porównanie emisji gazów cieplarnianych dla różnych </a:t>
            </a:r>
            <a:b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</a:b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technologii wytwarzania energii elektrycznej </a:t>
            </a:r>
            <a:endParaRPr lang="pl-PL" dirty="0"/>
          </a:p>
        </p:txBody>
      </p:sp>
      <p:graphicFrame>
        <p:nvGraphicFramePr>
          <p:cNvPr id="4" name="Object 1">
            <a:extLst>
              <a:ext uri="{FF2B5EF4-FFF2-40B4-BE49-F238E27FC236}">
                <a16:creationId xmlns:a16="http://schemas.microsoft.com/office/drawing/2014/main" id="{570EB9E7-F587-9122-4BF0-D388E8C3FC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1537826"/>
              </p:ext>
            </p:extLst>
          </p:nvPr>
        </p:nvGraphicFramePr>
        <p:xfrm>
          <a:off x="535294" y="1484784"/>
          <a:ext cx="8233858" cy="4452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6480000" imgH="3510000" progId="Excel.Chart.8">
                  <p:embed/>
                </p:oleObj>
              </mc:Choice>
              <mc:Fallback>
                <p:oleObj name="Chart" r:id="rId2" imgW="6480000" imgH="3510000" progId="Excel.Chart.8">
                  <p:embed/>
                  <p:pic>
                    <p:nvPicPr>
                      <p:cNvPr id="12292" name="Object 1">
                        <a:extLst>
                          <a:ext uri="{FF2B5EF4-FFF2-40B4-BE49-F238E27FC236}">
                            <a16:creationId xmlns:a16="http://schemas.microsoft.com/office/drawing/2014/main" id="{75B7C33A-EC20-50CC-5E04-395E3A8614C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294" y="1484784"/>
                        <a:ext cx="8233858" cy="44528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118279C-14BE-947A-C805-138EE8924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FCC77-E970-4B1B-9A9A-77B94E594A5D}" type="slidenum">
              <a:rPr lang="es-ES" altLang="pl-PL" smtClean="0"/>
              <a:pPr/>
              <a:t>36</a:t>
            </a:fld>
            <a:endParaRPr lang="es-ES" altLang="pl-PL"/>
          </a:p>
        </p:txBody>
      </p:sp>
    </p:spTree>
    <p:extLst>
      <p:ext uri="{BB962C8B-B14F-4D97-AF65-F5344CB8AC3E}">
        <p14:creationId xmlns:p14="http://schemas.microsoft.com/office/powerpoint/2010/main" val="19424766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FBA3D833-9FD2-39DF-BC73-2312D5F5DE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6217012"/>
              </p:ext>
            </p:extLst>
          </p:nvPr>
        </p:nvGraphicFramePr>
        <p:xfrm>
          <a:off x="1376137" y="1207072"/>
          <a:ext cx="7229253" cy="47048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811061" imgH="3780952" progId="MSPhotoEd.3">
                  <p:embed/>
                </p:oleObj>
              </mc:Choice>
              <mc:Fallback>
                <p:oleObj r:id="rId2" imgW="5811061" imgH="3780952" progId="MSPhotoEd.3">
                  <p:embed/>
                  <p:pic>
                    <p:nvPicPr>
                      <p:cNvPr id="52227" name="Object 1">
                        <a:extLst>
                          <a:ext uri="{FF2B5EF4-FFF2-40B4-BE49-F238E27FC236}">
                            <a16:creationId xmlns:a16="http://schemas.microsoft.com/office/drawing/2014/main" id="{8ECFB3F1-CF63-6DC2-4E2B-A981FE5806B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6137" y="1207072"/>
                        <a:ext cx="7229253" cy="47048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EEA45EFD-6D61-A90B-D08C-88DBDB49B3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936" y="1207072"/>
            <a:ext cx="4690864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Times New Roman" panose="02020603050405020304" pitchFamily="18" charset="0"/>
              </a:rPr>
              <a:t>Tłumy na plaży </a:t>
            </a:r>
            <a:r>
              <a:rPr lang="pl-PL" altLang="pl-PL" sz="1600" b="1" kern="0" dirty="0">
                <a:solidFill>
                  <a:srgbClr val="FFFF00"/>
                </a:solidFill>
                <a:cs typeface="Times New Roman" panose="02020603050405020304" pitchFamily="18" charset="0"/>
              </a:rPr>
              <a:t>przy </a:t>
            </a:r>
            <a:r>
              <a:rPr kumimoji="0" lang="pl-PL" altLang="pl-PL" sz="1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Times New Roman" panose="02020603050405020304" pitchFamily="18" charset="0"/>
              </a:rPr>
              <a:t>EJ </a:t>
            </a:r>
            <a:r>
              <a:rPr kumimoji="0" lang="pl-PL" altLang="pl-PL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Times New Roman" panose="02020603050405020304" pitchFamily="18" charset="0"/>
              </a:rPr>
              <a:t>Vandellos</a:t>
            </a:r>
            <a:r>
              <a:rPr kumimoji="0" lang="pl-PL" altLang="pl-PL" sz="1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Times New Roman" panose="02020603050405020304" pitchFamily="18" charset="0"/>
              </a:rPr>
              <a:t> w Hiszpanii</a:t>
            </a:r>
            <a:endParaRPr kumimoji="0" lang="pl-PL" altLang="pl-PL" sz="2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anose="020B0606020202030204" pitchFamily="34" charset="0"/>
              <a:cs typeface="+mn-cs"/>
            </a:endParaRP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CED54242-664A-50A1-E9CA-3862FA2BF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3648" y="5911879"/>
            <a:ext cx="4392488" cy="432048"/>
          </a:xfrm>
        </p:spPr>
        <p:txBody>
          <a:bodyPr/>
          <a:lstStyle/>
          <a:p>
            <a:r>
              <a:rPr lang="pl-PL" sz="2000" b="1" dirty="0"/>
              <a:t>Dziękuję za uwagę!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56691F2-0C4E-071E-33D3-C05C3655E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FCC77-E970-4B1B-9A9A-77B94E594A5D}" type="slidenum">
              <a:rPr lang="es-ES" altLang="pl-PL" smtClean="0"/>
              <a:pPr/>
              <a:t>37</a:t>
            </a:fld>
            <a:endParaRPr lang="es-ES" altLang="pl-PL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C757CC-AF7C-2048-4FA0-B407E2391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b="1" dirty="0"/>
              <a:t> Substancje promieniotwórcze gromadzące się </a:t>
            </a:r>
            <a:br>
              <a:rPr lang="pl-PL" sz="2000" b="1" dirty="0"/>
            </a:br>
            <a:r>
              <a:rPr lang="pl-PL" sz="2000" b="1" dirty="0"/>
              <a:t>w rdzeniu i obiegu chłodzenia reaktora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470DCDA-4407-6B5B-F1D2-1182C1B10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651" y="1600201"/>
            <a:ext cx="8544813" cy="3773016"/>
          </a:xfrm>
        </p:spPr>
        <p:txBody>
          <a:bodyPr/>
          <a:lstStyle/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C3F98FC-78EC-DA4A-93A3-54946E073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611906"/>
            <a:ext cx="7200800" cy="2983328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A9047C69-31EC-4063-EE58-8F7199E7E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69160"/>
            <a:ext cx="8964612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buFontTx/>
              <a:buNone/>
            </a:pPr>
            <a:endParaRPr lang="pl-PL" altLang="pl-PL" sz="1400" dirty="0"/>
          </a:p>
          <a:p>
            <a:pPr>
              <a:lnSpc>
                <a:spcPct val="8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pl-PL" altLang="pl-PL" sz="1300" dirty="0">
                <a:solidFill>
                  <a:srgbClr val="C00000"/>
                </a:solidFill>
              </a:rPr>
              <a:t>Rdzeń: ~3,7</a:t>
            </a:r>
            <a:r>
              <a:rPr lang="en-US" altLang="pl-PL" sz="1300" dirty="0">
                <a:solidFill>
                  <a:srgbClr val="C00000"/>
                </a:solidFill>
                <a:cs typeface="Arial" panose="020B0604020202020204" pitchFamily="34" charset="0"/>
              </a:rPr>
              <a:t>·</a:t>
            </a:r>
            <a:r>
              <a:rPr lang="pl-PL" altLang="pl-PL" sz="1300" dirty="0">
                <a:solidFill>
                  <a:srgbClr val="C00000"/>
                </a:solidFill>
                <a:cs typeface="Arial" panose="020B0604020202020204" pitchFamily="34" charset="0"/>
              </a:rPr>
              <a:t>10</a:t>
            </a:r>
            <a:r>
              <a:rPr lang="pl-PL" altLang="pl-PL" sz="1300" baseline="30000" dirty="0">
                <a:solidFill>
                  <a:srgbClr val="C00000"/>
                </a:solidFill>
                <a:cs typeface="Arial" panose="020B0604020202020204" pitchFamily="34" charset="0"/>
              </a:rPr>
              <a:t>20 </a:t>
            </a:r>
            <a:r>
              <a:rPr lang="pl-PL" altLang="pl-PL" sz="1300" dirty="0" err="1">
                <a:solidFill>
                  <a:srgbClr val="C00000"/>
                </a:solidFill>
                <a:cs typeface="Arial" panose="020B0604020202020204" pitchFamily="34" charset="0"/>
              </a:rPr>
              <a:t>Bq</a:t>
            </a:r>
            <a:r>
              <a:rPr lang="pl-PL" altLang="pl-PL" sz="1300" dirty="0">
                <a:solidFill>
                  <a:srgbClr val="C00000"/>
                </a:solidFill>
                <a:cs typeface="Arial" panose="020B0604020202020204" pitchFamily="34" charset="0"/>
              </a:rPr>
              <a:t> (10</a:t>
            </a:r>
            <a:r>
              <a:rPr lang="pl-PL" altLang="pl-PL" sz="1300" baseline="30000" dirty="0">
                <a:solidFill>
                  <a:srgbClr val="C00000"/>
                </a:solidFill>
                <a:cs typeface="Arial" panose="020B0604020202020204" pitchFamily="34" charset="0"/>
              </a:rPr>
              <a:t>10</a:t>
            </a:r>
            <a:r>
              <a:rPr lang="pl-PL" altLang="pl-PL" sz="1300" dirty="0">
                <a:solidFill>
                  <a:srgbClr val="C00000"/>
                </a:solidFill>
                <a:cs typeface="Arial" panose="020B0604020202020204" pitchFamily="34" charset="0"/>
              </a:rPr>
              <a:t> Ci), &gt;200 nuklidów </a:t>
            </a:r>
            <a:r>
              <a:rPr lang="pl-PL" altLang="pl-PL" sz="1300" dirty="0">
                <a:solidFill>
                  <a:srgbClr val="C0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pl-PL" altLang="pl-PL" sz="1300" dirty="0">
                <a:solidFill>
                  <a:srgbClr val="C00000"/>
                </a:solidFill>
                <a:cs typeface="Arial" panose="020B0604020202020204" pitchFamily="34" charset="0"/>
              </a:rPr>
              <a:t>produkty rozszczepienia (głównie) + transuranowce</a:t>
            </a:r>
          </a:p>
          <a:p>
            <a:pPr lvl="1">
              <a:lnSpc>
                <a:spcPct val="80000"/>
              </a:lnSpc>
            </a:pPr>
            <a:r>
              <a:rPr lang="pl-PL" altLang="pl-PL" sz="1300" dirty="0">
                <a:solidFill>
                  <a:srgbClr val="C00000"/>
                </a:solidFill>
                <a:cs typeface="Arial" panose="020B0604020202020204" pitchFamily="34" charset="0"/>
              </a:rPr>
              <a:t>w szczelinie pod koszulką el. paliwowego: </a:t>
            </a:r>
            <a:r>
              <a:rPr lang="en-US" altLang="pl-PL" sz="1300" dirty="0">
                <a:solidFill>
                  <a:srgbClr val="C00000"/>
                </a:solidFill>
                <a:cs typeface="Arial" panose="020B0604020202020204" pitchFamily="34" charset="0"/>
              </a:rPr>
              <a:t>~</a:t>
            </a:r>
            <a:r>
              <a:rPr lang="pl-PL" altLang="pl-PL" sz="1300" dirty="0">
                <a:solidFill>
                  <a:srgbClr val="C00000"/>
                </a:solidFill>
                <a:cs typeface="Arial" panose="020B0604020202020204" pitchFamily="34" charset="0"/>
              </a:rPr>
              <a:t>1% całości </a:t>
            </a:r>
            <a:r>
              <a:rPr lang="pl-PL" altLang="pl-PL" sz="1300" dirty="0">
                <a:solidFill>
                  <a:srgbClr val="C0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pl-PL" altLang="pl-PL" sz="1300" dirty="0">
                <a:solidFill>
                  <a:srgbClr val="C00000"/>
                </a:solidFill>
                <a:cs typeface="Arial" panose="020B0604020202020204" pitchFamily="34" charset="0"/>
              </a:rPr>
              <a:t> Kr, Xe, J, Br, Cs, Rb, Sr, Ba, Te, Se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pl-PL" altLang="pl-PL" sz="1300" dirty="0">
                <a:solidFill>
                  <a:srgbClr val="0070C0"/>
                </a:solidFill>
                <a:cs typeface="Arial" panose="020B0604020202020204" pitchFamily="34" charset="0"/>
              </a:rPr>
              <a:t>Woda obiegu pierwotnego: </a:t>
            </a:r>
            <a:r>
              <a:rPr lang="en-US" altLang="pl-PL" sz="1300" dirty="0">
                <a:solidFill>
                  <a:srgbClr val="0070C0"/>
                </a:solidFill>
                <a:cs typeface="Arial" panose="020B0604020202020204" pitchFamily="34" charset="0"/>
              </a:rPr>
              <a:t>~</a:t>
            </a:r>
            <a:r>
              <a:rPr lang="pl-PL" altLang="pl-PL" sz="1300" dirty="0">
                <a:solidFill>
                  <a:srgbClr val="0070C0"/>
                </a:solidFill>
                <a:cs typeface="Arial" panose="020B0604020202020204" pitchFamily="34" charset="0"/>
              </a:rPr>
              <a:t>1,1</a:t>
            </a:r>
            <a:r>
              <a:rPr lang="en-US" altLang="pl-PL" sz="1300" dirty="0">
                <a:solidFill>
                  <a:srgbClr val="0070C0"/>
                </a:solidFill>
                <a:cs typeface="Arial" panose="020B0604020202020204" pitchFamily="34" charset="0"/>
              </a:rPr>
              <a:t>·</a:t>
            </a:r>
            <a:r>
              <a:rPr lang="pl-PL" altLang="pl-PL" sz="1300" dirty="0">
                <a:solidFill>
                  <a:srgbClr val="0070C0"/>
                </a:solidFill>
                <a:cs typeface="Arial" panose="020B0604020202020204" pitchFamily="34" charset="0"/>
              </a:rPr>
              <a:t>10</a:t>
            </a:r>
            <a:r>
              <a:rPr lang="pl-PL" altLang="pl-PL" sz="1300" baseline="30000" dirty="0">
                <a:solidFill>
                  <a:srgbClr val="0070C0"/>
                </a:solidFill>
                <a:cs typeface="Arial" panose="020B0604020202020204" pitchFamily="34" charset="0"/>
              </a:rPr>
              <a:t>15 </a:t>
            </a:r>
            <a:r>
              <a:rPr lang="pl-PL" altLang="pl-PL" sz="1300" dirty="0" err="1">
                <a:solidFill>
                  <a:srgbClr val="0070C0"/>
                </a:solidFill>
                <a:cs typeface="Arial" panose="020B0604020202020204" pitchFamily="34" charset="0"/>
              </a:rPr>
              <a:t>Bq</a:t>
            </a:r>
            <a:r>
              <a:rPr lang="pl-PL" altLang="pl-PL" sz="1300" dirty="0">
                <a:solidFill>
                  <a:srgbClr val="0070C0"/>
                </a:solidFill>
                <a:cs typeface="Arial" panose="020B0604020202020204" pitchFamily="34" charset="0"/>
              </a:rPr>
              <a:t> (3</a:t>
            </a:r>
            <a:r>
              <a:rPr lang="en-US" altLang="pl-PL" sz="1300" dirty="0">
                <a:solidFill>
                  <a:srgbClr val="0070C0"/>
                </a:solidFill>
                <a:cs typeface="Arial" panose="020B0604020202020204" pitchFamily="34" charset="0"/>
              </a:rPr>
              <a:t>·</a:t>
            </a:r>
            <a:r>
              <a:rPr lang="pl-PL" altLang="pl-PL" sz="1300" dirty="0">
                <a:solidFill>
                  <a:srgbClr val="0070C0"/>
                </a:solidFill>
                <a:cs typeface="Arial" panose="020B0604020202020204" pitchFamily="34" charset="0"/>
              </a:rPr>
              <a:t>10</a:t>
            </a:r>
            <a:r>
              <a:rPr lang="pl-PL" altLang="pl-PL" sz="1300" baseline="30000" dirty="0">
                <a:solidFill>
                  <a:srgbClr val="0070C0"/>
                </a:solidFill>
                <a:cs typeface="Arial" panose="020B0604020202020204" pitchFamily="34" charset="0"/>
              </a:rPr>
              <a:t>4</a:t>
            </a:r>
            <a:r>
              <a:rPr lang="pl-PL" altLang="pl-PL" sz="1300" dirty="0">
                <a:solidFill>
                  <a:srgbClr val="0070C0"/>
                </a:solidFill>
                <a:cs typeface="Arial" panose="020B0604020202020204" pitchFamily="34" charset="0"/>
              </a:rPr>
              <a:t> Ci) </a:t>
            </a:r>
            <a:r>
              <a:rPr lang="pl-PL" altLang="pl-PL" sz="1300" dirty="0">
                <a:solidFill>
                  <a:srgbClr val="0070C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pl-PL" altLang="pl-PL" sz="1300" dirty="0">
                <a:solidFill>
                  <a:srgbClr val="0070C0"/>
                </a:solidFill>
                <a:cs typeface="Arial" panose="020B0604020202020204" pitchFamily="34" charset="0"/>
              </a:rPr>
              <a:t> gazowe i lotne produkty rozszczepienia </a:t>
            </a:r>
            <a:br>
              <a:rPr lang="pl-PL" altLang="pl-PL" sz="1300" dirty="0">
                <a:solidFill>
                  <a:srgbClr val="0070C0"/>
                </a:solidFill>
                <a:cs typeface="Arial" panose="020B0604020202020204" pitchFamily="34" charset="0"/>
              </a:rPr>
            </a:br>
            <a:r>
              <a:rPr lang="pl-PL" altLang="pl-PL" sz="1300" dirty="0">
                <a:solidFill>
                  <a:srgbClr val="0070C0"/>
                </a:solidFill>
                <a:cs typeface="Arial" panose="020B0604020202020204" pitchFamily="34" charset="0"/>
              </a:rPr>
              <a:t>(Kr, Xe, J) + produkty aktywacji: wody, produktów korozji i chemikaliów (w tym tryt H-3 – z H</a:t>
            </a:r>
            <a:r>
              <a:rPr lang="pl-PL" altLang="pl-PL" sz="1300" baseline="-25000" dirty="0">
                <a:solidFill>
                  <a:srgbClr val="0070C0"/>
                </a:solidFill>
                <a:cs typeface="Arial" panose="020B0604020202020204" pitchFamily="34" charset="0"/>
              </a:rPr>
              <a:t>3</a:t>
            </a:r>
            <a:r>
              <a:rPr lang="pl-PL" altLang="pl-PL" sz="1300" dirty="0">
                <a:solidFill>
                  <a:srgbClr val="0070C0"/>
                </a:solidFill>
                <a:cs typeface="Arial" panose="020B0604020202020204" pitchFamily="34" charset="0"/>
              </a:rPr>
              <a:t>BO</a:t>
            </a:r>
            <a:r>
              <a:rPr lang="pl-PL" altLang="pl-PL" sz="1300" baseline="-25000" dirty="0">
                <a:solidFill>
                  <a:srgbClr val="0070C0"/>
                </a:solidFill>
                <a:cs typeface="Arial" panose="020B0604020202020204" pitchFamily="34" charset="0"/>
              </a:rPr>
              <a:t>3</a:t>
            </a:r>
            <a:r>
              <a:rPr lang="pl-PL" altLang="pl-PL" sz="1300" dirty="0">
                <a:solidFill>
                  <a:srgbClr val="0070C0"/>
                </a:solidFill>
                <a:cs typeface="Arial" panose="020B0604020202020204" pitchFamily="34" charset="0"/>
              </a:rPr>
              <a:t>) i azot N-16 z reakcji O-16(</a:t>
            </a:r>
            <a:r>
              <a:rPr lang="pl-PL" altLang="pl-PL" sz="1300" dirty="0" err="1">
                <a:solidFill>
                  <a:srgbClr val="0070C0"/>
                </a:solidFill>
                <a:cs typeface="Arial" panose="020B0604020202020204" pitchFamily="34" charset="0"/>
              </a:rPr>
              <a:t>n,p</a:t>
            </a:r>
            <a:r>
              <a:rPr lang="pl-PL" altLang="pl-PL" sz="1300" dirty="0">
                <a:solidFill>
                  <a:srgbClr val="0070C0"/>
                </a:solidFill>
                <a:cs typeface="Arial" panose="020B0604020202020204" pitchFamily="34" charset="0"/>
              </a:rPr>
              <a:t>)N-16 (</a:t>
            </a:r>
            <a:r>
              <a:rPr lang="pl-PL" altLang="pl-PL" sz="1400" dirty="0">
                <a:solidFill>
                  <a:srgbClr val="0070C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:</a:t>
            </a:r>
            <a:r>
              <a:rPr lang="pl-PL" altLang="pl-PL" sz="1600" dirty="0">
                <a:solidFill>
                  <a:srgbClr val="0070C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pl-PL" altLang="pl-PL" sz="1300" dirty="0">
                <a:solidFill>
                  <a:srgbClr val="0070C0"/>
                </a:solidFill>
                <a:cs typeface="Arial" panose="020B0604020202020204" pitchFamily="34" charset="0"/>
              </a:rPr>
              <a:t>T</a:t>
            </a:r>
            <a:r>
              <a:rPr lang="pl-PL" altLang="pl-PL" sz="1300" baseline="-25000" dirty="0">
                <a:solidFill>
                  <a:srgbClr val="0070C0"/>
                </a:solidFill>
                <a:cs typeface="Arial" panose="020B0604020202020204" pitchFamily="34" charset="0"/>
              </a:rPr>
              <a:t>1/2</a:t>
            </a:r>
            <a:r>
              <a:rPr lang="pl-PL" altLang="pl-PL" sz="1300" dirty="0">
                <a:solidFill>
                  <a:srgbClr val="0070C0"/>
                </a:solidFill>
                <a:cs typeface="Arial" panose="020B0604020202020204" pitchFamily="34" charset="0"/>
              </a:rPr>
              <a:t> = 7,4 s, 6,13 i 7,11 </a:t>
            </a:r>
            <a:r>
              <a:rPr lang="pl-PL" altLang="pl-PL" sz="1300" dirty="0" err="1">
                <a:solidFill>
                  <a:srgbClr val="0070C0"/>
                </a:solidFill>
                <a:cs typeface="Arial" panose="020B0604020202020204" pitchFamily="34" charset="0"/>
              </a:rPr>
              <a:t>MeV</a:t>
            </a:r>
            <a:r>
              <a:rPr lang="pl-PL" altLang="pl-PL" sz="1300" dirty="0">
                <a:solidFill>
                  <a:srgbClr val="0070C0"/>
                </a:solidFill>
                <a:cs typeface="Arial" panose="020B0604020202020204" pitchFamily="34" charset="0"/>
              </a:rPr>
              <a:t>) </a:t>
            </a:r>
            <a:r>
              <a:rPr lang="pl-PL" altLang="pl-PL" sz="1300" dirty="0">
                <a:solidFill>
                  <a:srgbClr val="0070C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 </a:t>
            </a:r>
            <a:r>
              <a:rPr lang="pl-PL" altLang="pl-PL" sz="1300" b="1" dirty="0">
                <a:solidFill>
                  <a:srgbClr val="0070C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3</a:t>
            </a:r>
            <a:r>
              <a:rPr lang="en-US" altLang="pl-PL" sz="1300" b="1" dirty="0">
                <a:solidFill>
                  <a:srgbClr val="0070C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·</a:t>
            </a:r>
            <a:r>
              <a:rPr lang="pl-PL" altLang="pl-PL" sz="1300" b="1" dirty="0">
                <a:solidFill>
                  <a:srgbClr val="0070C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10</a:t>
            </a:r>
            <a:r>
              <a:rPr lang="pl-PL" altLang="pl-PL" sz="1300" b="1" baseline="30000" dirty="0">
                <a:solidFill>
                  <a:srgbClr val="0070C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-4</a:t>
            </a:r>
            <a:r>
              <a:rPr lang="pl-PL" altLang="pl-PL" sz="1300" b="1" dirty="0">
                <a:solidFill>
                  <a:srgbClr val="0070C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%</a:t>
            </a:r>
            <a:endParaRPr lang="en-US" altLang="pl-PL" sz="1300" b="1" dirty="0">
              <a:solidFill>
                <a:srgbClr val="0070C0"/>
              </a:solidFill>
              <a:cs typeface="Arial" panose="020B0604020202020204" pitchFamily="34" charset="0"/>
              <a:sym typeface="Symbol" panose="05050102010706020507" pitchFamily="18" charset="2"/>
            </a:endParaRPr>
          </a:p>
          <a:p>
            <a:pPr>
              <a:lnSpc>
                <a:spcPct val="80000"/>
              </a:lnSpc>
              <a:spcBef>
                <a:spcPct val="30000"/>
              </a:spcBef>
              <a:buFont typeface="Wingdings" panose="05000000000000000000" pitchFamily="2" charset="2"/>
              <a:buChar char="v"/>
            </a:pPr>
            <a:r>
              <a:rPr lang="pl-PL" altLang="pl-PL" sz="1300" dirty="0">
                <a:cs typeface="Arial" panose="020B0604020202020204" pitchFamily="34" charset="0"/>
              </a:rPr>
              <a:t>Uwolnienie do atmosfery już </a:t>
            </a:r>
            <a:r>
              <a:rPr lang="pl-PL" altLang="pl-PL" sz="1300" dirty="0"/>
              <a:t>3,7</a:t>
            </a:r>
            <a:r>
              <a:rPr lang="en-US" altLang="pl-PL" sz="1300" dirty="0">
                <a:cs typeface="Arial" panose="020B0604020202020204" pitchFamily="34" charset="0"/>
              </a:rPr>
              <a:t>·</a:t>
            </a:r>
            <a:r>
              <a:rPr lang="pl-PL" altLang="pl-PL" sz="1300" dirty="0">
                <a:cs typeface="Arial" panose="020B0604020202020204" pitchFamily="34" charset="0"/>
              </a:rPr>
              <a:t>10</a:t>
            </a:r>
            <a:r>
              <a:rPr lang="pl-PL" altLang="pl-PL" sz="1300" baseline="30000" dirty="0">
                <a:cs typeface="Arial" panose="020B0604020202020204" pitchFamily="34" charset="0"/>
              </a:rPr>
              <a:t>13 </a:t>
            </a:r>
            <a:r>
              <a:rPr lang="pl-PL" altLang="pl-PL" sz="1300" dirty="0" err="1">
                <a:cs typeface="Arial" panose="020B0604020202020204" pitchFamily="34" charset="0"/>
              </a:rPr>
              <a:t>Bq</a:t>
            </a:r>
            <a:r>
              <a:rPr lang="pl-PL" altLang="pl-PL" sz="1300" dirty="0">
                <a:cs typeface="Arial" panose="020B0604020202020204" pitchFamily="34" charset="0"/>
              </a:rPr>
              <a:t> (10</a:t>
            </a:r>
            <a:r>
              <a:rPr lang="pl-PL" altLang="pl-PL" sz="1300" baseline="30000" dirty="0">
                <a:cs typeface="Arial" panose="020B0604020202020204" pitchFamily="34" charset="0"/>
              </a:rPr>
              <a:t>3</a:t>
            </a:r>
            <a:r>
              <a:rPr lang="pl-PL" altLang="pl-PL" sz="1300" dirty="0">
                <a:cs typeface="Arial" panose="020B0604020202020204" pitchFamily="34" charset="0"/>
              </a:rPr>
              <a:t> Ci) – przy niekorzystnych warunkach atmosferycznych –  może spowodować otrzymanie w odległości 1 km od EJ max dawek dopuszczalnych</a:t>
            </a:r>
            <a:endParaRPr lang="en-US" altLang="pl-PL" sz="1300" dirty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pl-PL" altLang="pl-PL" sz="1400" dirty="0"/>
          </a:p>
        </p:txBody>
      </p:sp>
      <p:sp>
        <p:nvSpPr>
          <p:cNvPr id="6" name="Freeform 12">
            <a:extLst>
              <a:ext uri="{FF2B5EF4-FFF2-40B4-BE49-F238E27FC236}">
                <a16:creationId xmlns:a16="http://schemas.microsoft.com/office/drawing/2014/main" id="{4C07CAEF-641D-E7A0-D0CF-2EEEBBA824EB}"/>
              </a:ext>
            </a:extLst>
          </p:cNvPr>
          <p:cNvSpPr>
            <a:spLocks/>
          </p:cNvSpPr>
          <p:nvPr/>
        </p:nvSpPr>
        <p:spPr bwMode="auto">
          <a:xfrm flipH="1">
            <a:off x="683567" y="2908451"/>
            <a:ext cx="1592709" cy="2176734"/>
          </a:xfrm>
          <a:custGeom>
            <a:avLst/>
            <a:gdLst>
              <a:gd name="T0" fmla="*/ 132 w 132"/>
              <a:gd name="T1" fmla="*/ 1391 h 1391"/>
              <a:gd name="T2" fmla="*/ 0 w 132"/>
              <a:gd name="T3" fmla="*/ 0 h 139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1391">
                <a:moveTo>
                  <a:pt x="132" y="1391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C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A55F45F8-8BEB-2B40-B79D-E782DFA8833D}"/>
              </a:ext>
            </a:extLst>
          </p:cNvPr>
          <p:cNvSpPr>
            <a:spLocks/>
          </p:cNvSpPr>
          <p:nvPr/>
        </p:nvSpPr>
        <p:spPr bwMode="auto">
          <a:xfrm>
            <a:off x="4572000" y="3429000"/>
            <a:ext cx="792088" cy="1656185"/>
          </a:xfrm>
          <a:custGeom>
            <a:avLst/>
            <a:gdLst>
              <a:gd name="T0" fmla="*/ 0 w 784"/>
              <a:gd name="T1" fmla="*/ 1172 h 1172"/>
              <a:gd name="T2" fmla="*/ 784 w 784"/>
              <a:gd name="T3" fmla="*/ 0 h 117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84" h="1172">
                <a:moveTo>
                  <a:pt x="0" y="1172"/>
                </a:moveTo>
                <a:lnTo>
                  <a:pt x="784" y="0"/>
                </a:lnTo>
              </a:path>
            </a:pathLst>
          </a:custGeom>
          <a:noFill/>
          <a:ln w="28575">
            <a:solidFill>
              <a:srgbClr val="C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8" name="Line 5">
            <a:extLst>
              <a:ext uri="{FF2B5EF4-FFF2-40B4-BE49-F238E27FC236}">
                <a16:creationId xmlns:a16="http://schemas.microsoft.com/office/drawing/2014/main" id="{CF3218C8-929D-EE2A-CD94-CE3C29F6161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84168" y="4595234"/>
            <a:ext cx="72008" cy="921998"/>
          </a:xfrm>
          <a:prstGeom prst="line">
            <a:avLst/>
          </a:prstGeom>
          <a:noFill/>
          <a:ln w="28575">
            <a:solidFill>
              <a:srgbClr val="0070C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Symbol zastępczy numeru slajdu 9">
            <a:extLst>
              <a:ext uri="{FF2B5EF4-FFF2-40B4-BE49-F238E27FC236}">
                <a16:creationId xmlns:a16="http://schemas.microsoft.com/office/drawing/2014/main" id="{5B323994-EE21-8B2D-3EBC-507AB331C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FCC77-E970-4B1B-9A9A-77B94E594A5D}" type="slidenum">
              <a:rPr lang="es-ES" altLang="pl-PL" smtClean="0"/>
              <a:pPr/>
              <a:t>4</a:t>
            </a:fld>
            <a:endParaRPr lang="es-ES" altLang="pl-PL" dirty="0"/>
          </a:p>
        </p:txBody>
      </p:sp>
    </p:spTree>
    <p:extLst>
      <p:ext uri="{BB962C8B-B14F-4D97-AF65-F5344CB8AC3E}">
        <p14:creationId xmlns:p14="http://schemas.microsoft.com/office/powerpoint/2010/main" val="199781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C757CC-AF7C-2048-4FA0-B407E2391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274638"/>
            <a:ext cx="7859216" cy="1143000"/>
          </a:xfrm>
        </p:spPr>
        <p:txBody>
          <a:bodyPr/>
          <a:lstStyle/>
          <a:p>
            <a:r>
              <a:rPr lang="pl-PL" sz="2000" b="1" dirty="0"/>
              <a:t>Bariery fizyczne powstrzymujące rozprzestrzenianie się </a:t>
            </a:r>
            <a:br>
              <a:rPr lang="pl-PL" sz="2000" b="1" dirty="0"/>
            </a:br>
            <a:r>
              <a:rPr lang="pl-PL" sz="2000" b="1" dirty="0"/>
              <a:t>substancji promieniotwórczych z reaktora do otoczenia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470DCDA-4407-6B5B-F1D2-1182C1B10E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r>
              <a:rPr lang="pl-PL" sz="1400" dirty="0"/>
              <a:t>W razie </a:t>
            </a:r>
            <a:r>
              <a:rPr lang="pl-PL" sz="1400" dirty="0">
                <a:solidFill>
                  <a:srgbClr val="C00000"/>
                </a:solidFill>
              </a:rPr>
              <a:t>przegrzania paliwa jądrowego </a:t>
            </a:r>
            <a:r>
              <a:rPr lang="pl-PL" sz="1400" dirty="0"/>
              <a:t>mogą uwolnić się z niego </a:t>
            </a:r>
            <a:r>
              <a:rPr lang="pl-PL" sz="1400" dirty="0">
                <a:solidFill>
                  <a:srgbClr val="C00000"/>
                </a:solidFill>
              </a:rPr>
              <a:t>znaczne ilości substancji promieniotwórczych</a:t>
            </a:r>
            <a:r>
              <a:rPr lang="pl-PL" sz="1400" dirty="0"/>
              <a:t> (także mniej lotne) i </a:t>
            </a:r>
            <a:r>
              <a:rPr lang="pl-PL" sz="1400" dirty="0">
                <a:solidFill>
                  <a:srgbClr val="C00000"/>
                </a:solidFill>
              </a:rPr>
              <a:t>uszkodzeniu mogą ulec koszulki elementów paliwowych</a:t>
            </a:r>
          </a:p>
          <a:p>
            <a:r>
              <a:rPr lang="pl-PL" sz="1400" dirty="0">
                <a:solidFill>
                  <a:srgbClr val="C00000"/>
                </a:solidFill>
              </a:rPr>
              <a:t>Duże rozerwanie rurociągu obiegu chłodzenia </a:t>
            </a:r>
            <a:r>
              <a:rPr lang="pl-PL" sz="1400" dirty="0"/>
              <a:t>(awaria utraty chłodziwa) skutkuje pogorszeniem chodzenia rdzenia, przegrzaniem paliwa i uszkodzeniem części koszulek paliwowych </a:t>
            </a:r>
            <a:r>
              <a:rPr lang="pl-PL" altLang="pl-PL" sz="1400" b="1" dirty="0">
                <a:solidFill>
                  <a:schemeClr val="tx1"/>
                </a:solidFill>
                <a:sym typeface="Symbol" pitchFamily="18" charset="2"/>
              </a:rPr>
              <a:t> </a:t>
            </a:r>
            <a:r>
              <a:rPr lang="pl-PL" altLang="pl-PL" sz="1400" dirty="0">
                <a:solidFill>
                  <a:srgbClr val="C00000"/>
                </a:solidFill>
                <a:sym typeface="Symbol" pitchFamily="18" charset="2"/>
              </a:rPr>
              <a:t>utrata 3 barier</a:t>
            </a:r>
            <a:endParaRPr lang="pl-PL" sz="1400" dirty="0">
              <a:solidFill>
                <a:srgbClr val="C00000"/>
              </a:solidFill>
            </a:endParaRPr>
          </a:p>
          <a:p>
            <a:r>
              <a:rPr lang="pl-PL" sz="1400" dirty="0">
                <a:solidFill>
                  <a:srgbClr val="C00000"/>
                </a:solidFill>
              </a:rPr>
              <a:t>Bezpieczeństwo radiologiczne otoczenia EJ musi być zachowane nawet w razie utraty 3-ch barier </a:t>
            </a:r>
            <a:r>
              <a:rPr lang="pl-PL" sz="1400" dirty="0"/>
              <a:t>(dzięki utrzymaniu szczelności i funkcjonalności obudowy bezpieczeństwa) </a:t>
            </a:r>
          </a:p>
        </p:txBody>
      </p:sp>
      <p:pic>
        <p:nvPicPr>
          <p:cNvPr id="4" name="Picture 4" descr="Bariery">
            <a:extLst>
              <a:ext uri="{FF2B5EF4-FFF2-40B4-BE49-F238E27FC236}">
                <a16:creationId xmlns:a16="http://schemas.microsoft.com/office/drawing/2014/main" id="{F8915D4D-997A-69D0-9CA2-465727A54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11270" y="1484784"/>
            <a:ext cx="3960730" cy="3053178"/>
          </a:xfrm>
          <a:prstGeom prst="rect">
            <a:avLst/>
          </a:prstGeom>
          <a:noFill/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8FACE769-EC77-CBFE-3606-E11063934E8B}"/>
              </a:ext>
            </a:extLst>
          </p:cNvPr>
          <p:cNvSpPr txBox="1"/>
          <p:nvPr/>
        </p:nvSpPr>
        <p:spPr>
          <a:xfrm>
            <a:off x="4669414" y="2250835"/>
            <a:ext cx="3960730" cy="129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lvl="0" indent="-266700">
              <a:spcBef>
                <a:spcPct val="20000"/>
              </a:spcBef>
              <a:buFont typeface="Wingdings" pitchFamily="2" charset="2"/>
              <a:buAutoNum type="arabicPeriod"/>
              <a:defRPr/>
            </a:pPr>
            <a:r>
              <a:rPr lang="pl-PL" altLang="pl-PL" sz="1400" i="1" dirty="0">
                <a:solidFill>
                  <a:srgbClr val="05959E"/>
                </a:solidFill>
                <a:latin typeface="Arial" charset="0"/>
              </a:rPr>
              <a:t>Pastylki paliwowe (zatrzymują </a:t>
            </a:r>
            <a:r>
              <a:rPr lang="en-US" altLang="pl-PL" sz="1400" i="1" dirty="0">
                <a:solidFill>
                  <a:srgbClr val="05959E"/>
                </a:solidFill>
                <a:latin typeface="Arial" charset="0"/>
              </a:rPr>
              <a:t>~</a:t>
            </a:r>
            <a:r>
              <a:rPr lang="pl-PL" altLang="pl-PL" sz="1400" i="1" dirty="0">
                <a:solidFill>
                  <a:srgbClr val="05959E"/>
                </a:solidFill>
                <a:latin typeface="Arial" charset="0"/>
              </a:rPr>
              <a:t>99% produktów rozszczepienia)</a:t>
            </a:r>
          </a:p>
          <a:p>
            <a:pPr marL="266700" lvl="0" indent="-266700">
              <a:spcBef>
                <a:spcPct val="20000"/>
              </a:spcBef>
              <a:buFont typeface="Wingdings" pitchFamily="2" charset="2"/>
              <a:buAutoNum type="arabicPeriod"/>
              <a:defRPr/>
            </a:pPr>
            <a:r>
              <a:rPr lang="pl-PL" altLang="pl-PL" sz="1400" i="1" dirty="0">
                <a:solidFill>
                  <a:srgbClr val="05959E"/>
                </a:solidFill>
                <a:latin typeface="Arial" charset="0"/>
              </a:rPr>
              <a:t>Koszulka elementu  paliwowego</a:t>
            </a:r>
          </a:p>
          <a:p>
            <a:pPr marL="266700" lvl="0" indent="-266700">
              <a:spcBef>
                <a:spcPct val="20000"/>
              </a:spcBef>
              <a:buFont typeface="Wingdings" pitchFamily="2" charset="2"/>
              <a:buAutoNum type="arabicPeriod"/>
              <a:defRPr/>
            </a:pPr>
            <a:r>
              <a:rPr lang="pl-PL" altLang="pl-PL" sz="1400" i="1" dirty="0">
                <a:solidFill>
                  <a:srgbClr val="05959E"/>
                </a:solidFill>
                <a:latin typeface="Arial" charset="0"/>
              </a:rPr>
              <a:t>Obieg chłodzenia reaktora</a:t>
            </a:r>
          </a:p>
          <a:p>
            <a:pPr marL="266700" lvl="0" indent="-266700">
              <a:spcBef>
                <a:spcPct val="20000"/>
              </a:spcBef>
              <a:buFont typeface="Wingdings" pitchFamily="2" charset="2"/>
              <a:buAutoNum type="arabicPeriod"/>
              <a:defRPr/>
            </a:pPr>
            <a:r>
              <a:rPr lang="pl-PL" altLang="pl-PL" sz="1400" i="1" dirty="0">
                <a:solidFill>
                  <a:srgbClr val="05959E"/>
                </a:solidFill>
                <a:latin typeface="Arial" charset="0"/>
              </a:rPr>
              <a:t>Obudowa bezpieczeństwa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195566F-6BBF-6C0D-4C84-B4E9DCA1C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FCC77-E970-4B1B-9A9A-77B94E594A5D}" type="slidenum">
              <a:rPr lang="es-ES" altLang="pl-PL" smtClean="0"/>
              <a:pPr/>
              <a:t>5</a:t>
            </a:fld>
            <a:endParaRPr lang="es-ES" altLang="pl-PL"/>
          </a:p>
        </p:txBody>
      </p:sp>
    </p:spTree>
    <p:extLst>
      <p:ext uri="{BB962C8B-B14F-4D97-AF65-F5344CB8AC3E}">
        <p14:creationId xmlns:p14="http://schemas.microsoft.com/office/powerpoint/2010/main" val="205128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8D4F9D-6DBD-CCB4-5597-CD7598B5B7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060848"/>
            <a:ext cx="6858000" cy="2387600"/>
          </a:xfrm>
        </p:spPr>
        <p:txBody>
          <a:bodyPr/>
          <a:lstStyle/>
          <a:p>
            <a:r>
              <a:rPr lang="pl-P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Bezpieczeństwo elektrowni jądrowych z reaktorami generacji III/III+</a:t>
            </a:r>
          </a:p>
        </p:txBody>
      </p:sp>
    </p:spTree>
    <p:extLst>
      <p:ext uri="{BB962C8B-B14F-4D97-AF65-F5344CB8AC3E}">
        <p14:creationId xmlns:p14="http://schemas.microsoft.com/office/powerpoint/2010/main" val="3292775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03F5A6-7187-B347-3257-FA55C4F69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b="1" dirty="0"/>
              <a:t>Wspólna cecha EJ generacji III/III+ </a:t>
            </a:r>
            <a:br>
              <a:rPr lang="pl-PL" sz="2000" b="1" dirty="0"/>
            </a:br>
            <a:r>
              <a:rPr lang="pl-PL" sz="2000" b="1" dirty="0"/>
              <a:t>- odporność na ciężkie awarie 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AC1491C7-2317-5333-D36A-F282172DADB0}"/>
              </a:ext>
            </a:extLst>
          </p:cNvPr>
          <p:cNvSpPr/>
          <p:nvPr/>
        </p:nvSpPr>
        <p:spPr>
          <a:xfrm>
            <a:off x="1259632" y="1378068"/>
            <a:ext cx="7272808" cy="498624"/>
          </a:xfrm>
          <a:prstGeom prst="rect">
            <a:avLst/>
          </a:prstGeom>
          <a:solidFill>
            <a:srgbClr val="F8B734"/>
          </a:solidFill>
          <a:ln w="25400" cap="flat" cmpd="sng" algn="ctr">
            <a:noFill/>
            <a:prstDash val="solid"/>
          </a:ln>
          <a:effectLst/>
        </p:spPr>
        <p:txBody>
          <a:bodyPr lIns="36000" tIns="108000" rIns="36000" bIns="36000" rtlCol="0" anchor="t" anchorCtr="0"/>
          <a:lstStyle/>
          <a:p>
            <a:pPr marL="457200" marR="0" lvl="0" indent="-457200" algn="ctr" defTabSz="91440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95B7"/>
              </a:buClr>
              <a:buSzPct val="120000"/>
              <a:buFontTx/>
              <a:buNone/>
              <a:tabLst/>
              <a:defRPr/>
            </a:pPr>
            <a:r>
              <a:rPr kumimoji="0" lang="pl-PL" altLang="pl-PL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Po awariach w TMI-2 (1978) i w Czarnobylu (1986) zaprojektowano </a:t>
            </a:r>
            <a:r>
              <a:rPr kumimoji="0" lang="pl-PL" altLang="pl-PL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reaktory generacji III/III+ 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2F9B1746-47EB-3305-3E24-6068D1FEC594}"/>
              </a:ext>
            </a:extLst>
          </p:cNvPr>
          <p:cNvSpPr/>
          <p:nvPr/>
        </p:nvSpPr>
        <p:spPr>
          <a:xfrm>
            <a:off x="1259632" y="1988840"/>
            <a:ext cx="7272808" cy="1089056"/>
          </a:xfrm>
          <a:prstGeom prst="rect">
            <a:avLst/>
          </a:prstGeom>
          <a:solidFill>
            <a:srgbClr val="539824"/>
          </a:solidFill>
          <a:ln w="25400" cap="flat" cmpd="sng" algn="ctr">
            <a:noFill/>
            <a:prstDash val="solid"/>
          </a:ln>
          <a:effectLst/>
        </p:spPr>
        <p:txBody>
          <a:bodyPr lIns="36000" tIns="108000" rIns="36000" bIns="36000" rtlCol="0" anchor="t" anchorCtr="0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Przy EJ II generacji </a:t>
            </a:r>
            <a:r>
              <a:rPr kumimoji="0" lang="pl-PL" sz="1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przyjmowano, że awarie zdarzające się niesłychanie rzadko </a:t>
            </a:r>
            <a:r>
              <a:rPr kumimoji="0" lang="pl-PL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– np. raz na </a:t>
            </a:r>
            <a:br>
              <a:rPr kumimoji="0" lang="pl-PL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</a:br>
            <a:r>
              <a:rPr kumimoji="0" lang="pl-PL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100 000 lat lub rzadziej – </a:t>
            </a:r>
            <a:r>
              <a:rPr kumimoji="0" lang="pl-PL" sz="1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można pominąć</a:t>
            </a:r>
            <a:r>
              <a:rPr kumimoji="0" lang="pl-PL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, bo powodują one małe ryzyko w porównaniu z innymi zagrożeniami dla zdrowia i życia ludzkiego</a:t>
            </a:r>
            <a:endParaRPr kumimoji="0" lang="pl-PL" altLang="pl-PL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EA804EC8-8878-79BE-1479-3B9C783E1610}"/>
              </a:ext>
            </a:extLst>
          </p:cNvPr>
          <p:cNvSpPr/>
          <p:nvPr/>
        </p:nvSpPr>
        <p:spPr>
          <a:xfrm>
            <a:off x="1259632" y="3190044"/>
            <a:ext cx="7272808" cy="1398729"/>
          </a:xfrm>
          <a:prstGeom prst="rect">
            <a:avLst/>
          </a:prstGeom>
          <a:solidFill>
            <a:srgbClr val="0095B7"/>
          </a:solidFill>
          <a:ln w="25400" cap="flat" cmpd="sng" algn="ctr">
            <a:noFill/>
            <a:prstDash val="solid"/>
          </a:ln>
          <a:effectLst/>
        </p:spPr>
        <p:txBody>
          <a:bodyPr lIns="36000" tIns="108000" rIns="36000" bIns="36000" rtlCol="0" anchor="t" anchorCtr="0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Natomiast przy projektowaniu </a:t>
            </a:r>
            <a:r>
              <a:rPr lang="pl-PL" sz="1400" b="1" kern="0" dirty="0">
                <a:solidFill>
                  <a:srgbClr val="FFFFFF"/>
                </a:solidFill>
                <a:latin typeface="Calibri"/>
                <a:cs typeface="+mn-cs"/>
              </a:rPr>
              <a:t>generacji </a:t>
            </a:r>
            <a:r>
              <a:rPr kumimoji="0" lang="pl-PL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EJ III/III+ </a:t>
            </a:r>
            <a:r>
              <a:rPr kumimoji="0" lang="pl-PL" sz="1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zakładamy, że </a:t>
            </a:r>
            <a:r>
              <a:rPr kumimoji="0" lang="pl-PL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pomimo wszystkich środków bezpieczeństwa - </a:t>
            </a:r>
            <a:r>
              <a:rPr kumimoji="0" lang="pl-PL" sz="1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dojdzie jednak do takiej skrajnie mało-prawdopodobnej, ciężkiej awarii</a:t>
            </a:r>
            <a:r>
              <a:rPr kumimoji="0" lang="pl-PL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l-PL" sz="1400" b="1" i="0" u="sng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ze stopieniem rdzenia reaktora  </a:t>
            </a:r>
            <a:r>
              <a:rPr kumimoji="0" lang="pl-PL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 i wymagamy by nawet wówczas </a:t>
            </a:r>
            <a:r>
              <a:rPr kumimoji="0" lang="pl-PL" sz="1400" b="1" i="0" u="sng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reaktor nie powodował zagrożenia dla ludności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073B8516-2FB6-E3BE-A069-DC89E56827D9}"/>
              </a:ext>
            </a:extLst>
          </p:cNvPr>
          <p:cNvSpPr/>
          <p:nvPr/>
        </p:nvSpPr>
        <p:spPr>
          <a:xfrm>
            <a:off x="1259632" y="4797152"/>
            <a:ext cx="7272808" cy="888319"/>
          </a:xfrm>
          <a:prstGeom prst="rect">
            <a:avLst/>
          </a:prstGeom>
          <a:solidFill>
            <a:srgbClr val="716E79"/>
          </a:solidFill>
          <a:ln w="25400" cap="flat" cmpd="sng" algn="ctr">
            <a:noFill/>
            <a:prstDash val="solid"/>
          </a:ln>
          <a:effectLst/>
        </p:spPr>
        <p:txBody>
          <a:bodyPr lIns="36000" tIns="108000" rIns="36000" bIns="36000" rtlCol="0" anchor="t" anchorCtr="0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400" b="1" kern="0" dirty="0">
                <a:solidFill>
                  <a:srgbClr val="FFC000"/>
                </a:solidFill>
                <a:latin typeface="Calibri"/>
                <a:cs typeface="+mn-cs"/>
              </a:rPr>
              <a:t>Ograniczenie </a:t>
            </a:r>
            <a:r>
              <a:rPr kumimoji="0" lang="pl-PL" sz="1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cs typeface="+mn-cs"/>
              </a:rPr>
              <a:t>poważniejszych skutków radiacyjnych </a:t>
            </a:r>
            <a:r>
              <a:rPr kumimoji="0" lang="pl-PL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ciężkiej awarii reaktora generacji III/III</a:t>
            </a:r>
            <a:r>
              <a:rPr lang="pl-PL" sz="1400" kern="0" dirty="0">
                <a:solidFill>
                  <a:srgbClr val="FFFFFF"/>
                </a:solidFill>
                <a:latin typeface="Calibri"/>
                <a:cs typeface="+mn-cs"/>
              </a:rPr>
              <a:t>+ 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400" b="1" kern="0" dirty="0">
                <a:solidFill>
                  <a:srgbClr val="FFC000"/>
                </a:solidFill>
                <a:latin typeface="Calibri"/>
                <a:cs typeface="+mn-cs"/>
              </a:rPr>
              <a:t>do bliskiego otoczenia EJ </a:t>
            </a:r>
          </a:p>
        </p:txBody>
      </p:sp>
      <p:sp>
        <p:nvSpPr>
          <p:cNvPr id="8" name="Symbol zastępczy numeru slajdu 7">
            <a:extLst>
              <a:ext uri="{FF2B5EF4-FFF2-40B4-BE49-F238E27FC236}">
                <a16:creationId xmlns:a16="http://schemas.microsoft.com/office/drawing/2014/main" id="{CCE2A8C4-E631-290E-8EC8-4B624DB46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E064-5483-4074-AD20-E77E30FE4F14}" type="slidenum">
              <a:rPr lang="es-ES" altLang="pl-PL" smtClean="0"/>
              <a:pPr/>
              <a:t>7</a:t>
            </a:fld>
            <a:endParaRPr lang="es-ES" altLang="pl-PL"/>
          </a:p>
        </p:txBody>
      </p:sp>
    </p:spTree>
    <p:extLst>
      <p:ext uri="{BB962C8B-B14F-4D97-AF65-F5344CB8AC3E}">
        <p14:creationId xmlns:p14="http://schemas.microsoft.com/office/powerpoint/2010/main" val="2856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C757CC-AF7C-2048-4FA0-B407E2391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b="1" dirty="0"/>
              <a:t>Wymagania bezpieczeństwa jądrowego</a:t>
            </a:r>
            <a:br>
              <a:rPr lang="pl-PL" sz="2000" b="1" dirty="0"/>
            </a:br>
            <a:r>
              <a:rPr lang="pl-PL" sz="2000" b="1" dirty="0"/>
              <a:t> dla reaktorów energetycznych nowej generacji (III/III+)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470DCDA-4407-6B5B-F1D2-1182C1B10E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1800" dirty="0"/>
              <a:t>Po awarii w Czarnobylu – </a:t>
            </a:r>
            <a:r>
              <a:rPr lang="pl-PL" sz="1800" dirty="0">
                <a:solidFill>
                  <a:srgbClr val="C00000"/>
                </a:solidFill>
              </a:rPr>
              <a:t>w celu odbudowy społecznego zaufania dla energetyki jądrowej </a:t>
            </a:r>
            <a:r>
              <a:rPr lang="pl-PL" sz="1800" dirty="0"/>
              <a:t>– </a:t>
            </a:r>
            <a:r>
              <a:rPr lang="pl-PL" sz="1800" dirty="0">
                <a:solidFill>
                  <a:srgbClr val="C00000"/>
                </a:solidFill>
              </a:rPr>
              <a:t>europejskie i amerykańskie przedsiębiorstwa</a:t>
            </a:r>
            <a:r>
              <a:rPr lang="pl-PL" sz="1800" dirty="0"/>
              <a:t> zdecydowały o konieczności opracowania jądrowych bloków energetycznych </a:t>
            </a:r>
            <a:r>
              <a:rPr lang="pl-PL" sz="1800" dirty="0">
                <a:solidFill>
                  <a:srgbClr val="C00000"/>
                </a:solidFill>
              </a:rPr>
              <a:t>z reaktorami nowej generacji o znacznie podwyższonym bezpieczeństwie</a:t>
            </a:r>
          </a:p>
          <a:p>
            <a:r>
              <a:rPr lang="pl-PL" sz="1800" dirty="0">
                <a:solidFill>
                  <a:srgbClr val="C00000"/>
                </a:solidFill>
              </a:rPr>
              <a:t>Opracowano szczegółowe wymagania dla EJ z reaktorami </a:t>
            </a:r>
            <a:r>
              <a:rPr lang="pl-PL" sz="1800" dirty="0" err="1">
                <a:solidFill>
                  <a:srgbClr val="C00000"/>
                </a:solidFill>
              </a:rPr>
              <a:t>lekkowodnymi</a:t>
            </a:r>
            <a:r>
              <a:rPr lang="pl-PL" sz="1800" dirty="0">
                <a:solidFill>
                  <a:srgbClr val="C00000"/>
                </a:solidFill>
              </a:rPr>
              <a:t>, </a:t>
            </a:r>
            <a:r>
              <a:rPr lang="pl-PL" sz="1800" dirty="0"/>
              <a:t>których pierwsze wersje zostały wydane </a:t>
            </a:r>
            <a:r>
              <a:rPr lang="pl-PL" sz="1800" u="sng" dirty="0"/>
              <a:t>na początku lat 90-tych</a:t>
            </a:r>
            <a:r>
              <a:rPr lang="pl-PL" sz="1800" dirty="0"/>
              <a:t>:</a:t>
            </a:r>
          </a:p>
          <a:p>
            <a:pPr lvl="1"/>
            <a:r>
              <a:rPr lang="pl-PL" sz="1600" dirty="0">
                <a:solidFill>
                  <a:srgbClr val="C00000"/>
                </a:solidFill>
                <a:highlight>
                  <a:srgbClr val="FFFF00"/>
                </a:highlight>
              </a:rPr>
              <a:t>Europejskie:</a:t>
            </a:r>
            <a:r>
              <a:rPr lang="pl-PL" sz="1600" dirty="0"/>
              <a:t> </a:t>
            </a:r>
            <a:r>
              <a:rPr lang="pl-PL" sz="1600" b="1" dirty="0" err="1"/>
              <a:t>E</a:t>
            </a:r>
            <a:r>
              <a:rPr lang="pl-PL" sz="1600" dirty="0" err="1"/>
              <a:t>uropean</a:t>
            </a:r>
            <a:r>
              <a:rPr lang="pl-PL" sz="1600" dirty="0"/>
              <a:t> </a:t>
            </a:r>
            <a:r>
              <a:rPr lang="pl-PL" sz="1600" b="1" dirty="0" err="1"/>
              <a:t>U</a:t>
            </a:r>
            <a:r>
              <a:rPr lang="pl-PL" sz="1600" dirty="0" err="1"/>
              <a:t>tility</a:t>
            </a:r>
            <a:r>
              <a:rPr lang="pl-PL" sz="1600" dirty="0"/>
              <a:t> </a:t>
            </a:r>
            <a:r>
              <a:rPr lang="pl-PL" sz="1600" b="1" dirty="0" err="1"/>
              <a:t>R</a:t>
            </a:r>
            <a:r>
              <a:rPr lang="pl-PL" sz="1600" dirty="0" err="1"/>
              <a:t>equirements</a:t>
            </a:r>
            <a:r>
              <a:rPr lang="pl-PL" sz="1600" dirty="0"/>
              <a:t> for LWR </a:t>
            </a:r>
            <a:r>
              <a:rPr lang="pl-PL" sz="1600" dirty="0" err="1"/>
              <a:t>Nuclear</a:t>
            </a:r>
            <a:r>
              <a:rPr lang="pl-PL" sz="1600" dirty="0"/>
              <a:t> Power </a:t>
            </a:r>
            <a:r>
              <a:rPr lang="pl-PL" sz="1600" dirty="0" err="1"/>
              <a:t>Plants</a:t>
            </a:r>
            <a:r>
              <a:rPr lang="pl-PL" sz="1600" dirty="0"/>
              <a:t> (</a:t>
            </a:r>
            <a:r>
              <a:rPr lang="pl-PL" sz="1600" b="1" dirty="0"/>
              <a:t>EUR</a:t>
            </a:r>
            <a:r>
              <a:rPr lang="pl-PL" sz="1600" dirty="0"/>
              <a:t>); </a:t>
            </a:r>
            <a:r>
              <a:rPr lang="pl-PL" sz="1600" u="sng" dirty="0"/>
              <a:t>najnowsza wersja </a:t>
            </a:r>
            <a:r>
              <a:rPr lang="pl-PL" sz="1600" dirty="0" err="1"/>
              <a:t>Revision</a:t>
            </a:r>
            <a:r>
              <a:rPr lang="pl-PL" sz="1600" dirty="0"/>
              <a:t> E (12.2016)</a:t>
            </a:r>
          </a:p>
          <a:p>
            <a:pPr lvl="1"/>
            <a:r>
              <a:rPr lang="pl-PL" sz="1600" dirty="0">
                <a:solidFill>
                  <a:srgbClr val="C00000"/>
                </a:solidFill>
                <a:highlight>
                  <a:srgbClr val="FFFF00"/>
                </a:highlight>
              </a:rPr>
              <a:t>Amerykańskie</a:t>
            </a:r>
            <a:r>
              <a:rPr lang="pl-PL" sz="1600" dirty="0">
                <a:solidFill>
                  <a:srgbClr val="C00000"/>
                </a:solidFill>
              </a:rPr>
              <a:t>:</a:t>
            </a:r>
            <a:r>
              <a:rPr lang="pl-PL" sz="1600" dirty="0"/>
              <a:t> Advanced LWR </a:t>
            </a:r>
            <a:r>
              <a:rPr lang="pl-PL" sz="1600" b="1" dirty="0" err="1"/>
              <a:t>U</a:t>
            </a:r>
            <a:r>
              <a:rPr lang="pl-PL" sz="1600" dirty="0" err="1"/>
              <a:t>tility</a:t>
            </a:r>
            <a:r>
              <a:rPr lang="pl-PL" sz="1600" dirty="0"/>
              <a:t> </a:t>
            </a:r>
            <a:r>
              <a:rPr lang="pl-PL" sz="1600" b="1" dirty="0" err="1"/>
              <a:t>R</a:t>
            </a:r>
            <a:r>
              <a:rPr lang="pl-PL" sz="1600" dirty="0" err="1"/>
              <a:t>equirements</a:t>
            </a:r>
            <a:r>
              <a:rPr lang="pl-PL" sz="1600" dirty="0"/>
              <a:t> </a:t>
            </a:r>
            <a:r>
              <a:rPr lang="pl-PL" sz="1600" b="1" dirty="0" err="1"/>
              <a:t>D</a:t>
            </a:r>
            <a:r>
              <a:rPr lang="pl-PL" sz="1600" dirty="0" err="1"/>
              <a:t>ocument</a:t>
            </a:r>
            <a:r>
              <a:rPr lang="pl-PL" sz="1600" dirty="0"/>
              <a:t> (</a:t>
            </a:r>
            <a:r>
              <a:rPr lang="pl-PL" sz="1600" b="1" dirty="0"/>
              <a:t>URD); </a:t>
            </a:r>
            <a:r>
              <a:rPr lang="pl-PL" sz="1600" u="sng" dirty="0"/>
              <a:t>najnowsza wersja </a:t>
            </a:r>
            <a:r>
              <a:rPr lang="pl-PL" sz="1600" dirty="0" err="1"/>
              <a:t>Revision</a:t>
            </a:r>
            <a:r>
              <a:rPr lang="pl-PL" sz="1600" dirty="0"/>
              <a:t> 13 (04.2014)</a:t>
            </a:r>
          </a:p>
          <a:p>
            <a:pPr lvl="2"/>
            <a:r>
              <a:rPr lang="pl-PL" sz="1400" dirty="0"/>
              <a:t>Wymagania dla projektów „ewolucyjnych” i pasywnych</a:t>
            </a:r>
          </a:p>
          <a:p>
            <a:r>
              <a:rPr lang="pl-PL" sz="1800" dirty="0"/>
              <a:t>Wymagania przedsiębiorstw energetycznych zostały przyjęte przez:</a:t>
            </a:r>
          </a:p>
          <a:p>
            <a:pPr lvl="1"/>
            <a:r>
              <a:rPr lang="pl-PL" sz="1400" dirty="0">
                <a:solidFill>
                  <a:srgbClr val="C00000"/>
                </a:solidFill>
              </a:rPr>
              <a:t>Stowarzyszenie Europejskich Dozorów Jądrowych (WENRA), </a:t>
            </a:r>
            <a:r>
              <a:rPr lang="pl-PL" sz="1400" b="1" dirty="0">
                <a:solidFill>
                  <a:srgbClr val="C00000"/>
                </a:solidFill>
              </a:rPr>
              <a:t>2009</a:t>
            </a:r>
          </a:p>
          <a:p>
            <a:pPr lvl="1"/>
            <a:r>
              <a:rPr lang="pl-PL" sz="1400" dirty="0">
                <a:solidFill>
                  <a:srgbClr val="C00000"/>
                </a:solidFill>
              </a:rPr>
              <a:t>Międzynarodową Agencję Energii Atomowej (MAEA, SSR-2/1), </a:t>
            </a:r>
            <a:r>
              <a:rPr lang="pl-PL" sz="1400" b="1" dirty="0">
                <a:solidFill>
                  <a:srgbClr val="C00000"/>
                </a:solidFill>
              </a:rPr>
              <a:t>2012</a:t>
            </a:r>
          </a:p>
          <a:p>
            <a:pPr lvl="1"/>
            <a:r>
              <a:rPr lang="pl-PL" sz="1400" dirty="0">
                <a:solidFill>
                  <a:srgbClr val="C00000"/>
                </a:solidFill>
              </a:rPr>
              <a:t>UE/EURATOM (Dyrektywa 2014/87/EURATOM), </a:t>
            </a:r>
            <a:r>
              <a:rPr lang="pl-PL" sz="1400" b="1" dirty="0">
                <a:solidFill>
                  <a:srgbClr val="C00000"/>
                </a:solidFill>
              </a:rPr>
              <a:t>2014</a:t>
            </a:r>
            <a:r>
              <a:rPr lang="pl-PL" sz="1400" dirty="0">
                <a:solidFill>
                  <a:srgbClr val="C00000"/>
                </a:solidFill>
              </a:rPr>
              <a:t>  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1474ACC-3D31-0EF3-231B-135A09199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FCC77-E970-4B1B-9A9A-77B94E594A5D}" type="slidenum">
              <a:rPr lang="es-ES" altLang="pl-PL" smtClean="0"/>
              <a:pPr/>
              <a:t>8</a:t>
            </a:fld>
            <a:endParaRPr lang="es-ES" altLang="pl-PL"/>
          </a:p>
        </p:txBody>
      </p:sp>
    </p:spTree>
    <p:extLst>
      <p:ext uri="{BB962C8B-B14F-4D97-AF65-F5344CB8AC3E}">
        <p14:creationId xmlns:p14="http://schemas.microsoft.com/office/powerpoint/2010/main" val="82847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A1C63B0-3331-E97F-5F38-2ED789ACE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/>
          <a:lstStyle/>
          <a:p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Dokument EUR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48DC8F1-4CA5-6853-B681-22F823F2DE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sz="1600" dirty="0"/>
          </a:p>
          <a:p>
            <a:endParaRPr lang="pl-PL" sz="1600" dirty="0"/>
          </a:p>
          <a:p>
            <a:endParaRPr lang="pl-PL" sz="1600" dirty="0"/>
          </a:p>
          <a:p>
            <a:endParaRPr lang="pl-PL" sz="1600" dirty="0"/>
          </a:p>
          <a:p>
            <a:endParaRPr lang="pl-PL" sz="1600" dirty="0"/>
          </a:p>
          <a:p>
            <a:endParaRPr lang="pl-PL" sz="1600" dirty="0"/>
          </a:p>
          <a:p>
            <a:endParaRPr lang="pl-PL" sz="1600" dirty="0"/>
          </a:p>
          <a:p>
            <a:endParaRPr lang="pl-PL" sz="1600" dirty="0"/>
          </a:p>
          <a:p>
            <a:r>
              <a:rPr lang="pl-PL" sz="1600" b="1" dirty="0"/>
              <a:t>4 tomy:</a:t>
            </a:r>
          </a:p>
          <a:p>
            <a:pPr lvl="1"/>
            <a:r>
              <a:rPr lang="pl-PL" sz="1400" dirty="0"/>
              <a:t>Volume 1: Główne polityki i cele</a:t>
            </a:r>
          </a:p>
          <a:p>
            <a:pPr lvl="1"/>
            <a:r>
              <a:rPr lang="pl-PL" sz="1400" dirty="0"/>
              <a:t>Volume 2: Generyczne wymagania dla wyspy jądrowej</a:t>
            </a:r>
          </a:p>
          <a:p>
            <a:pPr lvl="1"/>
            <a:r>
              <a:rPr lang="pl-PL" sz="1400" dirty="0"/>
              <a:t>Volume 3: Zastosowanie wymagań EUR do specyficznych projektów</a:t>
            </a:r>
          </a:p>
          <a:p>
            <a:pPr lvl="1"/>
            <a:r>
              <a:rPr lang="pl-PL" sz="1400" dirty="0"/>
              <a:t>Volume 4: Generyczne wymagania dla wyspy konwencjonalnej</a:t>
            </a:r>
          </a:p>
          <a:p>
            <a:r>
              <a:rPr lang="pl-PL" sz="1600" dirty="0"/>
              <a:t>Dokument </a:t>
            </a:r>
            <a:r>
              <a:rPr lang="en-US" sz="1600" b="1" dirty="0"/>
              <a:t>EUR </a:t>
            </a:r>
            <a:r>
              <a:rPr lang="en-US" sz="1600" dirty="0"/>
              <a:t>Document </a:t>
            </a:r>
            <a:r>
              <a:rPr lang="pl-PL" sz="1600" dirty="0"/>
              <a:t>liczy </a:t>
            </a:r>
            <a:r>
              <a:rPr lang="pl-PL" sz="1600" b="1" dirty="0"/>
              <a:t>&gt; 1800 str. </a:t>
            </a:r>
            <a:r>
              <a:rPr lang="pl-PL" sz="1600" dirty="0"/>
              <a:t>i zawiera </a:t>
            </a:r>
            <a:r>
              <a:rPr lang="en-US" sz="1600" b="1" dirty="0"/>
              <a:t>&gt;5000 </a:t>
            </a:r>
            <a:r>
              <a:rPr lang="pl-PL" sz="1600" dirty="0"/>
              <a:t>szczegółowych wymagań</a:t>
            </a:r>
            <a:r>
              <a:rPr lang="en-US" sz="1600" dirty="0"/>
              <a:t> (</a:t>
            </a:r>
            <a:r>
              <a:rPr lang="pl-PL" sz="1600" dirty="0"/>
              <a:t>ok. </a:t>
            </a:r>
            <a:r>
              <a:rPr lang="en-US" sz="1600" b="1" dirty="0"/>
              <a:t>4000 </a:t>
            </a:r>
            <a:r>
              <a:rPr lang="pl-PL" sz="1600" dirty="0"/>
              <a:t>dotyczy wyspy jądrowej, </a:t>
            </a:r>
            <a:r>
              <a:rPr lang="pl-PL" sz="1600" dirty="0">
                <a:solidFill>
                  <a:srgbClr val="C00000"/>
                </a:solidFill>
              </a:rPr>
              <a:t>ok. </a:t>
            </a:r>
            <a:r>
              <a:rPr lang="pl-PL" sz="1600" b="1" dirty="0">
                <a:solidFill>
                  <a:srgbClr val="C00000"/>
                </a:solidFill>
              </a:rPr>
              <a:t>900 </a:t>
            </a:r>
            <a:r>
              <a:rPr lang="pl-PL" sz="1600" dirty="0">
                <a:solidFill>
                  <a:srgbClr val="C00000"/>
                </a:solidFill>
              </a:rPr>
              <a:t>wymagań dotyczy bezpieczeństwa jądrowego</a:t>
            </a:r>
            <a:r>
              <a:rPr lang="pl-PL" sz="1600" dirty="0"/>
              <a:t>) </a:t>
            </a:r>
            <a:r>
              <a:rPr lang="en-US" sz="1600" dirty="0"/>
              <a:t> </a:t>
            </a:r>
          </a:p>
          <a:p>
            <a:pPr marL="0" indent="0">
              <a:buNone/>
            </a:pPr>
            <a:endParaRPr lang="en-US" sz="23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5920474-C494-1CD4-A8D9-915BE9A23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640786"/>
            <a:ext cx="576064" cy="571493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FE69936-C57F-CF74-8D45-A12D7783C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1520409"/>
            <a:ext cx="4903299" cy="2499958"/>
          </a:xfrm>
          <a:prstGeom prst="rect">
            <a:avLst/>
          </a:prstGeom>
        </p:spPr>
      </p:pic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7BD8756-C9BF-FE4F-7526-0716AA67B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FCC77-E970-4B1B-9A9A-77B94E594A5D}" type="slidenum">
              <a:rPr lang="es-ES" altLang="pl-PL" smtClean="0"/>
              <a:pPr/>
              <a:t>9</a:t>
            </a:fld>
            <a:endParaRPr lang="es-ES" altLang="pl-PL"/>
          </a:p>
        </p:txBody>
      </p:sp>
    </p:spTree>
    <p:extLst>
      <p:ext uri="{BB962C8B-B14F-4D97-AF65-F5344CB8AC3E}">
        <p14:creationId xmlns:p14="http://schemas.microsoft.com/office/powerpoint/2010/main" val="4273242292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9046</TotalTime>
  <Words>2991</Words>
  <Application>Microsoft Office PowerPoint</Application>
  <PresentationFormat>Pokaz na ekranie (4:3)</PresentationFormat>
  <Paragraphs>355</Paragraphs>
  <Slides>37</Slides>
  <Notes>1</Notes>
  <HiddenSlides>0</HiddenSlides>
  <MMClips>0</MMClips>
  <ScaleCrop>false</ScaleCrop>
  <HeadingPairs>
    <vt:vector size="8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3</vt:i4>
      </vt:variant>
      <vt:variant>
        <vt:lpstr>Tytuły slajdów</vt:lpstr>
      </vt:variant>
      <vt:variant>
        <vt:i4>37</vt:i4>
      </vt:variant>
    </vt:vector>
  </HeadingPairs>
  <TitlesOfParts>
    <vt:vector size="50" baseType="lpstr">
      <vt:lpstr>Arial</vt:lpstr>
      <vt:lpstr>Arial Black</vt:lpstr>
      <vt:lpstr>Arial Narrow</vt:lpstr>
      <vt:lpstr>Calibri</vt:lpstr>
      <vt:lpstr>Cambria Math</vt:lpstr>
      <vt:lpstr>Courier New</vt:lpstr>
      <vt:lpstr>Ebrima</vt:lpstr>
      <vt:lpstr>Wingdings</vt:lpstr>
      <vt:lpstr>Wingdings 2</vt:lpstr>
      <vt:lpstr>Diseño predeterminado</vt:lpstr>
      <vt:lpstr>Image</vt:lpstr>
      <vt:lpstr>Chart</vt:lpstr>
      <vt:lpstr>MSPhotoEd.3</vt:lpstr>
      <vt:lpstr>Bezpieczeństwo EJ z reaktorami generacji III+  i cechy bezpieczeństwa reaktora AP1000 </vt:lpstr>
      <vt:lpstr>Bezpieczeństwo  jądrowe</vt:lpstr>
      <vt:lpstr>Źródło zagrożenia potencjalnego zagrożenia   substancje promieniotwórcze  powstające podczas pracy reaktora</vt:lpstr>
      <vt:lpstr> Substancje promieniotwórcze gromadzące się  w rdzeniu i obiegu chłodzenia reaktora</vt:lpstr>
      <vt:lpstr>Bariery fizyczne powstrzymujące rozprzestrzenianie się  substancji promieniotwórczych z reaktora do otoczenia</vt:lpstr>
      <vt:lpstr>Bezpieczeństwo elektrowni jądrowych z reaktorami generacji III/III+</vt:lpstr>
      <vt:lpstr>Wspólna cecha EJ generacji III/III+  - odporność na ciężkie awarie </vt:lpstr>
      <vt:lpstr>Wymagania bezpieczeństwa jądrowego  dla reaktorów energetycznych nowej generacji (III/III+)</vt:lpstr>
      <vt:lpstr>Dokument EUR</vt:lpstr>
      <vt:lpstr>Najważniejsze wymagania bezpieczeństwa stawiane EJ generacji III/III+ </vt:lpstr>
      <vt:lpstr>Najważniejsze  wymagania bezpieczeństwa  dla reaktorów generacji III/III+</vt:lpstr>
      <vt:lpstr>Stany jądrowego bloku energetycznego  uwzględnione w projekcie  (nomenklatura wg. MAEA i polskich przepisów)</vt:lpstr>
      <vt:lpstr>Główna koncepcja bezpieczeństwa EJ - strategia  „obrony w głąb” (5 niezależnych poziomów obrony)</vt:lpstr>
      <vt:lpstr>Najważniejsze przepisy polskie i międzynarodowe  standardy bezpieczeństwa jądrowego</vt:lpstr>
      <vt:lpstr>EJ generacji III/III+ z dużym zapasem spełniają probabilistyczne kryteria bezpieczeństwa</vt:lpstr>
      <vt:lpstr>EJ Lubiatowo-Kopalino  z reaktorami AP1000  i jej bezpieczeństwo</vt:lpstr>
      <vt:lpstr>Wizualizacja EJ Lubiatowo-Kopalino  od strony morza</vt:lpstr>
      <vt:lpstr>Plan generalny EJ Lubiatowo-Kopalino:  3 bloki AP1000</vt:lpstr>
      <vt:lpstr>Obiekty jądrowego bloku energetycznego AP1000</vt:lpstr>
      <vt:lpstr>Reaktor i blok AP1000</vt:lpstr>
      <vt:lpstr>Reaktor i blok AP1000</vt:lpstr>
      <vt:lpstr>Projektowa koncepcja zapewnienia  bezpieczeństwa jądrowego  reaktora AP1000</vt:lpstr>
      <vt:lpstr>Systemy bezpieczeństwa reaktora AP1000</vt:lpstr>
      <vt:lpstr>Pasywne systemy bezpieczeństwa reaktora AP1000</vt:lpstr>
      <vt:lpstr>Pasywny system  chłodzenia rdzenia reaktora AP1000 </vt:lpstr>
      <vt:lpstr>Pasywny system chłodzenia obudowy bezpieczeństwa  reaktora AP1000 </vt:lpstr>
      <vt:lpstr>Pasywne chłodzenie stopionego rdzenia  reaktora AP1000 </vt:lpstr>
      <vt:lpstr>Usuwanie wodoru  z obudowy bezpieczeństwa reaktora</vt:lpstr>
      <vt:lpstr>Rozpatrywane graniczne awarie reaktora AP1000   bardzo  niskie prawdopodobieństwo ich wystąpienia </vt:lpstr>
      <vt:lpstr>Skutki radiologiczne poważnych awarii  reaktora AP1000 </vt:lpstr>
      <vt:lpstr>Ryzyko społeczne związane z energetyką jądrową</vt:lpstr>
      <vt:lpstr> Ryzyko związane z EJ na tle innych zagrożeń  </vt:lpstr>
      <vt:lpstr>Ryzyko związane z EJ na tle innych zagrożeń</vt:lpstr>
      <vt:lpstr>Ryzyko związane z energetyką jądrową na tle innych  technologii wytwarzania energii elektrycznej </vt:lpstr>
      <vt:lpstr>Dawki roczne promieniowania jonizującego  od tła naturalnego i od EJ </vt:lpstr>
      <vt:lpstr>Porównanie emisji gazów cieplarnianych dla różnych  technologii wytwarzania energii elektrycznej </vt:lpstr>
      <vt:lpstr>Prezentacja programu PowerPoint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Wladyslaw Kielbasa</cp:lastModifiedBy>
  <cp:revision>968</cp:revision>
  <dcterms:created xsi:type="dcterms:W3CDTF">2010-05-23T14:28:12Z</dcterms:created>
  <dcterms:modified xsi:type="dcterms:W3CDTF">2023-12-17T10:14:39Z</dcterms:modified>
</cp:coreProperties>
</file>