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3" r:id="rId2"/>
    <p:sldId id="373" r:id="rId3"/>
    <p:sldId id="374" r:id="rId4"/>
    <p:sldId id="375" r:id="rId5"/>
    <p:sldId id="377" r:id="rId6"/>
    <p:sldId id="376" r:id="rId7"/>
    <p:sldId id="399" r:id="rId8"/>
    <p:sldId id="400" r:id="rId9"/>
    <p:sldId id="378" r:id="rId10"/>
    <p:sldId id="379" r:id="rId11"/>
    <p:sldId id="381" r:id="rId12"/>
    <p:sldId id="380" r:id="rId13"/>
    <p:sldId id="396" r:id="rId14"/>
    <p:sldId id="383" r:id="rId15"/>
    <p:sldId id="384" r:id="rId16"/>
    <p:sldId id="393" r:id="rId17"/>
    <p:sldId id="385" r:id="rId18"/>
    <p:sldId id="386" r:id="rId19"/>
    <p:sldId id="387" r:id="rId20"/>
    <p:sldId id="388" r:id="rId21"/>
    <p:sldId id="389" r:id="rId22"/>
    <p:sldId id="360" r:id="rId23"/>
    <p:sldId id="394" r:id="rId24"/>
    <p:sldId id="363" r:id="rId25"/>
    <p:sldId id="364" r:id="rId26"/>
    <p:sldId id="356" r:id="rId27"/>
    <p:sldId id="359" r:id="rId28"/>
    <p:sldId id="358" r:id="rId29"/>
    <p:sldId id="362" r:id="rId30"/>
    <p:sldId id="361" r:id="rId31"/>
    <p:sldId id="365" r:id="rId32"/>
    <p:sldId id="392" r:id="rId33"/>
    <p:sldId id="395" r:id="rId34"/>
    <p:sldId id="401" r:id="rId35"/>
    <p:sldId id="355" r:id="rId36"/>
    <p:sldId id="334" r:id="rId37"/>
    <p:sldId id="335" r:id="rId38"/>
    <p:sldId id="336" r:id="rId39"/>
    <p:sldId id="398" r:id="rId40"/>
    <p:sldId id="391" r:id="rId41"/>
    <p:sldId id="354" r:id="rId42"/>
    <p:sldId id="371" r:id="rId43"/>
    <p:sldId id="369" r:id="rId44"/>
    <p:sldId id="338" r:id="rId45"/>
    <p:sldId id="370" r:id="rId46"/>
    <p:sldId id="367" r:id="rId47"/>
    <p:sldId id="353" r:id="rId48"/>
    <p:sldId id="345" r:id="rId49"/>
    <p:sldId id="346" r:id="rId50"/>
    <p:sldId id="347" r:id="rId51"/>
    <p:sldId id="348" r:id="rId52"/>
    <p:sldId id="349" r:id="rId53"/>
    <p:sldId id="397" r:id="rId54"/>
    <p:sldId id="350" r:id="rId55"/>
    <p:sldId id="352" r:id="rId56"/>
    <p:sldId id="366" r:id="rId57"/>
    <p:sldId id="344" r:id="rId58"/>
    <p:sldId id="342" r:id="rId59"/>
    <p:sldId id="343" r:id="rId6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0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2018-03-10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2018-03-10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2018-03-10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2018-03-10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2018-03-10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2018-03-10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2018-03-10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g"/><Relationship Id="rId4" Type="http://schemas.openxmlformats.org/officeDocument/2006/relationships/image" Target="../media/image4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G"/><Relationship Id="rId4" Type="http://schemas.openxmlformats.org/officeDocument/2006/relationships/image" Target="../media/image7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6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sepgdan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6372" y="5229200"/>
            <a:ext cx="788069" cy="10898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10937" y="630554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Stowarzyszenie Elektryków Polskich Oddział Gdańsk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66721" y="397108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Wystąpienie </a:t>
            </a:r>
            <a:br>
              <a:rPr lang="pl-PL" sz="3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3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Prezesa </a:t>
            </a:r>
            <a:r>
              <a:rPr lang="pl-PL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Oddziału Gdańsk SEP</a:t>
            </a:r>
          </a:p>
          <a:p>
            <a:pPr algn="ctr"/>
            <a:r>
              <a:rPr lang="pl-PL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mgr inż. Waldemara Dunajewskiego</a:t>
            </a:r>
            <a:r>
              <a:rPr lang="pl-PL" sz="3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3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3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 </a:t>
            </a:r>
            <a:br>
              <a:rPr lang="pl-PL" sz="3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Walnym Zgromadzeniu Oddziału </a:t>
            </a:r>
          </a:p>
          <a:p>
            <a:pPr algn="ctr"/>
            <a:endParaRPr lang="pl-PL" sz="36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pl-PL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KADENCJA</a:t>
            </a:r>
          </a:p>
          <a:p>
            <a:pPr algn="ctr"/>
            <a:r>
              <a:rPr lang="pl-PL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25.02.2014 – 12.03.2018</a:t>
            </a:r>
            <a:endParaRPr lang="pl-PL" sz="3600" i="1" dirty="0"/>
          </a:p>
        </p:txBody>
      </p:sp>
    </p:spTree>
    <p:extLst>
      <p:ext uri="{BB962C8B-B14F-4D97-AF65-F5344CB8AC3E}">
        <p14:creationId xmlns:p14="http://schemas.microsoft.com/office/powerpoint/2010/main" val="3467974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sepgdan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6372" y="5229200"/>
            <a:ext cx="788069" cy="10898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10937" y="630554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Stowarzyszenie Elektryków Polskich Oddział Gdańsk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66721" y="192356"/>
            <a:ext cx="79928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44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Działające Agendy przy Oddziale</a:t>
            </a:r>
          </a:p>
          <a:p>
            <a:pPr algn="ctr"/>
            <a:r>
              <a:rPr lang="pl-PL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pl-PL" sz="4400" i="1" dirty="0"/>
          </a:p>
        </p:txBody>
      </p:sp>
      <p:sp>
        <p:nvSpPr>
          <p:cNvPr id="8" name="Prostokąt 7"/>
          <p:cNvSpPr/>
          <p:nvPr/>
        </p:nvSpPr>
        <p:spPr>
          <a:xfrm>
            <a:off x="685442" y="1124743"/>
            <a:ext cx="2954655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endParaRPr lang="pl-PL" sz="1750" dirty="0"/>
          </a:p>
        </p:txBody>
      </p:sp>
      <p:sp>
        <p:nvSpPr>
          <p:cNvPr id="2" name="Prostokąt 1"/>
          <p:cNvSpPr/>
          <p:nvPr/>
        </p:nvSpPr>
        <p:spPr>
          <a:xfrm>
            <a:off x="478277" y="1357178"/>
            <a:ext cx="8369775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Ośrodek Rzeczoznawstwa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Kierownik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Józef Muczyński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			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następnie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Marek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Rusin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Rada Ośrodka Rzeczoznawstwa		Przewodniczący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Adam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Rynkowski</a:t>
            </a: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Rada Nadzorcza Komisji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Kwalifikacyjnych	Przewodniczący Kazimierz Garbacz</a:t>
            </a:r>
            <a:b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Komisja ds. Odznaczeń i Wyróżnień		Przewodniczący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Andrzej Wawrzyński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Zarząd Funduszu Stypendialnego 		Przewodniczący Zuzanna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Szumichora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Sekcja Trakcji Elektrycznej 			Przewodniczący Andrzej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Liszewski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375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sepgdan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6372" y="5229200"/>
            <a:ext cx="788069" cy="10898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10937" y="630554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Stowarzyszenie Elektryków Polskich Oddział Gdańsk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66721" y="192356"/>
            <a:ext cx="79928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Działające Agendy przy </a:t>
            </a:r>
            <a:r>
              <a:rPr lang="pl-PL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Oddziale </a:t>
            </a:r>
            <a:r>
              <a:rPr lang="pl-PL" sz="4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cd.</a:t>
            </a:r>
            <a:endParaRPr lang="pl-PL" sz="4400" b="1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pl-PL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pl-PL" sz="4400" i="1" dirty="0"/>
          </a:p>
        </p:txBody>
      </p:sp>
      <p:sp>
        <p:nvSpPr>
          <p:cNvPr id="8" name="Prostokąt 7"/>
          <p:cNvSpPr/>
          <p:nvPr/>
        </p:nvSpPr>
        <p:spPr>
          <a:xfrm>
            <a:off x="685442" y="1124743"/>
            <a:ext cx="2954655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endParaRPr lang="pl-PL" sz="1750" dirty="0"/>
          </a:p>
        </p:txBody>
      </p:sp>
      <p:sp>
        <p:nvSpPr>
          <p:cNvPr id="2" name="Prostokąt 1"/>
          <p:cNvSpPr/>
          <p:nvPr/>
        </p:nvSpPr>
        <p:spPr>
          <a:xfrm>
            <a:off x="179512" y="1840733"/>
            <a:ext cx="878497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Komisja Ochrony Odgromowej		      Przewodniczący Stanisław Wojtas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Komisja Normalizacji i Przepisów Bezp. Elekt.	      Przewodniczący Henryk Boryń</a:t>
            </a: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Komisja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Historyczna		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      Przewodniczący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Dariusz Świsulski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Komisja ds. Młodzieży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Szkół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Ponadgimnazjalnych       Przewodniczący Mirosław Iwanina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Komisja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EKOENERGIA			      Przewodniczący Mieczysław Ronkowski</a:t>
            </a:r>
          </a:p>
          <a:p>
            <a:pPr>
              <a:lnSpc>
                <a:spcPct val="150000"/>
              </a:lnSpc>
            </a:pP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163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sepgdan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6372" y="5229200"/>
            <a:ext cx="788069" cy="10898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10937" y="630554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Stowarzyszenie Elektryków Polskich Oddział Gdańsk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66721" y="192356"/>
            <a:ext cx="79928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Przedstawiciele Oddziału </a:t>
            </a:r>
          </a:p>
          <a:p>
            <a:pPr lvl="0" algn="ctr"/>
            <a:r>
              <a:rPr lang="pl-PL" sz="4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 FSNT-NOT</a:t>
            </a:r>
            <a:r>
              <a:rPr lang="pl-PL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pl-PL" sz="4400" i="1" dirty="0"/>
          </a:p>
        </p:txBody>
      </p:sp>
      <p:sp>
        <p:nvSpPr>
          <p:cNvPr id="8" name="Prostokąt 7"/>
          <p:cNvSpPr/>
          <p:nvPr/>
        </p:nvSpPr>
        <p:spPr>
          <a:xfrm>
            <a:off x="685442" y="1124743"/>
            <a:ext cx="2954655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endParaRPr lang="pl-PL" sz="1750" dirty="0"/>
          </a:p>
        </p:txBody>
      </p:sp>
      <p:sp>
        <p:nvSpPr>
          <p:cNvPr id="2" name="Prostokąt 1"/>
          <p:cNvSpPr/>
          <p:nvPr/>
        </p:nvSpPr>
        <p:spPr>
          <a:xfrm>
            <a:off x="467544" y="2060848"/>
            <a:ext cx="8424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Komitet Gospodarki Energetycznej FSNT-NOT	Członek       Waldemar Dunajewski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Komisja Odznaczeń i Konkursów FSNT-NOT	Członek	    Zuzanna Szumichora</a:t>
            </a:r>
          </a:p>
          <a:p>
            <a:pPr>
              <a:lnSpc>
                <a:spcPct val="150000"/>
              </a:lnSpc>
            </a:pP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Zarząd Pomorskiej Rady FSNT-NOT w Gdańsku	Członek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Andrzej Wawrzyński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Pomorska Rada FSNT-NOT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 Gdańsku	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Członek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     Waldemar Dunajewski</a:t>
            </a:r>
          </a:p>
          <a:p>
            <a:pPr>
              <a:lnSpc>
                <a:spcPct val="150000"/>
              </a:lnSpc>
            </a:pP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80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sepgdan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5438197"/>
            <a:ext cx="714489" cy="988096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10937" y="6426293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Stowarzyszenie Elektryków Polskich Oddział Gdańsk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66721" y="192356"/>
            <a:ext cx="79928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Przedstawiciele Oddziału </a:t>
            </a:r>
          </a:p>
          <a:p>
            <a:pPr lvl="0" algn="ctr"/>
            <a:r>
              <a:rPr lang="pl-PL" sz="44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władzach Centralnych SEP</a:t>
            </a:r>
          </a:p>
          <a:p>
            <a:pPr lvl="0" algn="ctr"/>
            <a:r>
              <a:rPr lang="pl-PL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pl-PL" sz="4400" i="1" dirty="0"/>
          </a:p>
        </p:txBody>
      </p:sp>
      <p:sp>
        <p:nvSpPr>
          <p:cNvPr id="8" name="Prostokąt 7"/>
          <p:cNvSpPr/>
          <p:nvPr/>
        </p:nvSpPr>
        <p:spPr>
          <a:xfrm>
            <a:off x="685442" y="1124743"/>
            <a:ext cx="2954655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endParaRPr lang="pl-PL" sz="1750" dirty="0"/>
          </a:p>
        </p:txBody>
      </p:sp>
      <p:sp>
        <p:nvSpPr>
          <p:cNvPr id="2" name="Prostokąt 1"/>
          <p:cNvSpPr/>
          <p:nvPr/>
        </p:nvSpPr>
        <p:spPr>
          <a:xfrm>
            <a:off x="556058" y="1633172"/>
            <a:ext cx="8120057" cy="362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Członek Zarządu Głównego oraz</a:t>
            </a:r>
            <a:r>
              <a:rPr lang="pl-PL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pl-PL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Dariusz </a:t>
            </a:r>
            <a:r>
              <a:rPr lang="pl-PL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Świsulski </a:t>
            </a:r>
            <a:r>
              <a:rPr lang="pl-PL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Przewodniczący Komisji Historycznej</a:t>
            </a:r>
            <a:r>
              <a:rPr lang="pl-PL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pl-PL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</a:t>
            </a:r>
            <a:br>
              <a:rPr lang="pl-PL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Komisja Współpracy z Zagranicą		Waldemar Dunajewski</a:t>
            </a:r>
            <a:endParaRPr lang="pl-PL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l-PL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Komisja Odznaczeń i Wyróżnień		Zuzanna Szumichora</a:t>
            </a:r>
          </a:p>
          <a:p>
            <a:pPr>
              <a:lnSpc>
                <a:spcPct val="150000"/>
              </a:lnSpc>
            </a:pPr>
            <a:r>
              <a:rPr lang="pl-PL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Komisja </a:t>
            </a:r>
            <a:r>
              <a:rPr lang="pl-PL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Norm i </a:t>
            </a:r>
            <a:r>
              <a:rPr lang="pl-PL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Przepisów Elektrycznych</a:t>
            </a:r>
            <a:r>
              <a:rPr lang="pl-PL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pl-PL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pl-PL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Henryk Boryń i Piotr Zimniak</a:t>
            </a:r>
            <a:endParaRPr lang="pl-PL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l-PL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Komisja </a:t>
            </a:r>
            <a:r>
              <a:rPr lang="pl-PL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Uprawnień Zawodowych i SZI		Emil </a:t>
            </a:r>
            <a:r>
              <a:rPr lang="pl-PL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Kuźma i Adam </a:t>
            </a:r>
            <a:r>
              <a:rPr lang="pl-PL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Rynkowski</a:t>
            </a:r>
          </a:p>
          <a:p>
            <a:pPr>
              <a:lnSpc>
                <a:spcPct val="150000"/>
              </a:lnSpc>
            </a:pPr>
            <a:r>
              <a:rPr lang="pl-PL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Centralna Komisja ds. Współpracy z PIIB		Edward Grzegorczyk</a:t>
            </a:r>
          </a:p>
          <a:p>
            <a:pPr>
              <a:lnSpc>
                <a:spcPct val="150000"/>
              </a:lnSpc>
            </a:pPr>
            <a:r>
              <a:rPr lang="pl-PL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Rada Nadzorcza IR SEP			Adam </a:t>
            </a:r>
            <a:r>
              <a:rPr lang="pl-PL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Rynkowski</a:t>
            </a:r>
          </a:p>
          <a:p>
            <a:pPr>
              <a:lnSpc>
                <a:spcPct val="150000"/>
              </a:lnSpc>
            </a:pPr>
            <a:r>
              <a:rPr lang="pl-PL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Polski Komitet Ochrony Odgromowej SEP		Stanisław Wojtas i Marek Olesz</a:t>
            </a:r>
            <a:endParaRPr lang="pl-PL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94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sepgdan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5430540"/>
            <a:ext cx="642481" cy="88851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10937" y="630554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Stowarzyszenie Elektryków Polskich Oddział Gdańsk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66721" y="192356"/>
            <a:ext cx="79928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44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Stan osobowy w Oddziale</a:t>
            </a:r>
          </a:p>
          <a:p>
            <a:pPr lvl="0" algn="ctr"/>
            <a:r>
              <a:rPr lang="pl-PL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pl-PL" sz="4400" i="1" dirty="0"/>
          </a:p>
        </p:txBody>
      </p:sp>
      <p:sp>
        <p:nvSpPr>
          <p:cNvPr id="8" name="Prostokąt 7"/>
          <p:cNvSpPr/>
          <p:nvPr/>
        </p:nvSpPr>
        <p:spPr>
          <a:xfrm>
            <a:off x="685442" y="1124743"/>
            <a:ext cx="2954655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endParaRPr lang="pl-PL" sz="175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928662" y="1096254"/>
            <a:ext cx="757242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Stan osobowy ulega  ciągłym zmianom. Na dzień 31.12.2017 r. Oddział posiadał 1350 zarejestrowanych członków w tym:</a:t>
            </a:r>
            <a:b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inżynierów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pl-PL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751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 techników   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pl-PL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205</a:t>
            </a:r>
            <a:endParaRPr lang="pl-PL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 pozostałych 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pl-PL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394</a:t>
            </a:r>
            <a:endParaRPr lang="pl-PL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 powyższych liczbach znajdują się :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kobiety   	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</a:t>
            </a:r>
            <a:r>
              <a:rPr lang="pl-PL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171</a:t>
            </a:r>
            <a:endParaRPr lang="pl-PL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	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emeryci i renciści 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</a:t>
            </a:r>
            <a:r>
              <a:rPr lang="pl-PL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76</a:t>
            </a:r>
            <a:endParaRPr lang="pl-PL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   studenci i uczniowie   </a:t>
            </a:r>
            <a:r>
              <a:rPr lang="pl-PL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646</a:t>
            </a:r>
            <a:r>
              <a:rPr lang="pl-PL" sz="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Ilość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Kół w Oddziale na chwilę obecną wynosi </a:t>
            </a:r>
            <a:r>
              <a:rPr lang="pl-PL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23</a:t>
            </a:r>
            <a:endParaRPr lang="pl-PL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970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sepgdan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6372" y="5229200"/>
            <a:ext cx="788069" cy="10898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10937" y="630554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Stowarzyszenie Elektryków Polskich Oddział Gdańsk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66721" y="192356"/>
            <a:ext cx="79928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Realizacja uchwał </a:t>
            </a:r>
            <a:r>
              <a:rPr lang="pl-PL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WZO</a:t>
            </a:r>
            <a:endParaRPr lang="pl-PL" sz="4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ctr"/>
            <a:r>
              <a:rPr lang="pl-PL" sz="44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 </a:t>
            </a:r>
            <a:r>
              <a:rPr lang="pl-PL" sz="4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25.02.2014 r.</a:t>
            </a:r>
            <a:endParaRPr lang="pl-PL" sz="4400" b="1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ctr"/>
            <a:r>
              <a:rPr lang="pl-PL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pl-PL" sz="4400" i="1" dirty="0"/>
          </a:p>
        </p:txBody>
      </p:sp>
      <p:sp>
        <p:nvSpPr>
          <p:cNvPr id="8" name="Prostokąt 7"/>
          <p:cNvSpPr/>
          <p:nvPr/>
        </p:nvSpPr>
        <p:spPr>
          <a:xfrm>
            <a:off x="685442" y="1124743"/>
            <a:ext cx="2954655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endParaRPr lang="pl-PL" sz="1750" dirty="0"/>
          </a:p>
        </p:txBody>
      </p:sp>
      <p:sp>
        <p:nvSpPr>
          <p:cNvPr id="2" name="Prostokąt 1"/>
          <p:cNvSpPr/>
          <p:nvPr/>
        </p:nvSpPr>
        <p:spPr>
          <a:xfrm>
            <a:off x="685442" y="1916832"/>
            <a:ext cx="75428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Wnioski zgłoszone na Walnym Zgromadzeniu Delegatów Oddziału w dniu </a:t>
            </a:r>
            <a:b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25 lutego 2014 roku:</a:t>
            </a:r>
          </a:p>
          <a:p>
            <a:pPr algn="just"/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Uaktywnienie działalności oddziałowych komisji i sekcji,</a:t>
            </a:r>
          </a:p>
          <a:p>
            <a:pPr marL="285750" indent="-285750" algn="just">
              <a:buFontTx/>
              <a:buChar char="-"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rozdzielenie funkcji społecznych i etatowych członków Zarządu Oddziału,</a:t>
            </a:r>
          </a:p>
          <a:p>
            <a:pPr marL="285750" indent="-285750" algn="just">
              <a:buFontTx/>
              <a:buChar char="-"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rozdzielenie funkcji Komisji Egzaminacyjnych i Rady Nadzorczej Komisji Kwalifikacyjnej,</a:t>
            </a:r>
          </a:p>
          <a:p>
            <a:pPr marL="285750" indent="-285750" algn="just">
              <a:buFontTx/>
              <a:buChar char="-"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przywrócenie w Oddziale Gdańsk SEP  sekcji tzw. „słaboprądowej”,</a:t>
            </a:r>
          </a:p>
          <a:p>
            <a:pPr marL="285750" indent="-285750" algn="just">
              <a:buFontTx/>
              <a:buChar char="-"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zgłoszenie wniosku na WZD w Szczecinie w sprawie zmiany Statutu SEP – wprowadzenie statusu „członka zwyczajnego nieczynnego”.</a:t>
            </a:r>
          </a:p>
        </p:txBody>
      </p:sp>
    </p:spTree>
    <p:extLst>
      <p:ext uri="{BB962C8B-B14F-4D97-AF65-F5344CB8AC3E}">
        <p14:creationId xmlns:p14="http://schemas.microsoft.com/office/powerpoint/2010/main" val="1740290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sepgdan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6372" y="5229200"/>
            <a:ext cx="788069" cy="10898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10937" y="630554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Stowarzyszenie Elektryków Polskich Oddział Gdańsk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66721" y="192356"/>
            <a:ext cx="79928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44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Wyniki finansowe</a:t>
            </a:r>
          </a:p>
          <a:p>
            <a:pPr lvl="0" algn="ctr"/>
            <a:r>
              <a:rPr lang="pl-PL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pl-PL" sz="4400" i="1" dirty="0"/>
          </a:p>
        </p:txBody>
      </p:sp>
      <p:sp>
        <p:nvSpPr>
          <p:cNvPr id="8" name="Prostokąt 7"/>
          <p:cNvSpPr/>
          <p:nvPr/>
        </p:nvSpPr>
        <p:spPr>
          <a:xfrm>
            <a:off x="685442" y="1124743"/>
            <a:ext cx="2954655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endParaRPr lang="pl-PL" sz="1750" dirty="0"/>
          </a:p>
        </p:txBody>
      </p:sp>
      <p:sp>
        <p:nvSpPr>
          <p:cNvPr id="2" name="Prostokąt 1"/>
          <p:cNvSpPr/>
          <p:nvPr/>
        </p:nvSpPr>
        <p:spPr>
          <a:xfrm>
            <a:off x="1027496" y="1916832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 trakcie kadencji przeprowadzono badanie finansowe przez biegłą księgową za </a:t>
            </a:r>
            <a:r>
              <a:rPr lang="pl-P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rok </a:t>
            </a:r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2017.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803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sepgdan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6372" y="5229200"/>
            <a:ext cx="788069" cy="10898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10937" y="630554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Stowarzyszenie Elektryków Polskich Oddział Gdańsk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66721" y="192356"/>
            <a:ext cx="79928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44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Wyniki </a:t>
            </a:r>
            <a:r>
              <a:rPr lang="pl-PL" sz="4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finansowe cd.</a:t>
            </a:r>
            <a:endParaRPr lang="pl-PL" sz="4400" b="1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ctr"/>
            <a:r>
              <a:rPr lang="pl-PL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pl-PL" sz="4400" i="1" dirty="0"/>
          </a:p>
        </p:txBody>
      </p:sp>
      <p:sp>
        <p:nvSpPr>
          <p:cNvPr id="8" name="Prostokąt 7"/>
          <p:cNvSpPr/>
          <p:nvPr/>
        </p:nvSpPr>
        <p:spPr>
          <a:xfrm>
            <a:off x="685442" y="1124743"/>
            <a:ext cx="2954655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endParaRPr lang="pl-PL" sz="1750" dirty="0"/>
          </a:p>
        </p:txBody>
      </p:sp>
      <p:sp>
        <p:nvSpPr>
          <p:cNvPr id="2" name="Prostokąt 1"/>
          <p:cNvSpPr/>
          <p:nvPr/>
        </p:nvSpPr>
        <p:spPr>
          <a:xfrm>
            <a:off x="561649" y="1772816"/>
            <a:ext cx="828092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Wszystkie uwagi zgłoszone w trakcie badania przez biegłego rewidenta zostały wdrożone do realizacji niezwłocznie.</a:t>
            </a:r>
          </a:p>
          <a:p>
            <a:pPr algn="just">
              <a:lnSpc>
                <a:spcPct val="150000"/>
              </a:lnSpc>
            </a:pP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Kadencja zamknęła się zyskiem </a:t>
            </a:r>
            <a:r>
              <a:rPr lang="pl-PL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162.608,14 zł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Od omawianej kwoty należałoby odjąć kwotę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38.100 zł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będącą sumą uchwał o odpisach na Fundusz Koleżeński i Fundusz Nagród. Po uwzględnieniu odpisów z lat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2014 i 2015 kadencja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 koniec roku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2017 zamknęła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się zyskiem netto </a:t>
            </a:r>
            <a:r>
              <a:rPr lang="pl-PL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124.508,14 </a:t>
            </a:r>
            <a:r>
              <a:rPr lang="pl-PL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zł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9255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sepgdan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6372" y="5229200"/>
            <a:ext cx="788069" cy="10898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10937" y="630554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Stowarzyszenie Elektryków Polskich Oddział Gdańsk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66721" y="192356"/>
            <a:ext cx="79928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Działalność Komisji </a:t>
            </a:r>
            <a:r>
              <a:rPr lang="pl-PL" sz="44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Egzaminacyjnych</a:t>
            </a:r>
          </a:p>
          <a:p>
            <a:pPr lvl="0" algn="ctr"/>
            <a:r>
              <a:rPr lang="pl-PL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pl-PL" sz="4400" i="1" dirty="0"/>
          </a:p>
        </p:txBody>
      </p:sp>
      <p:sp>
        <p:nvSpPr>
          <p:cNvPr id="8" name="Prostokąt 7"/>
          <p:cNvSpPr/>
          <p:nvPr/>
        </p:nvSpPr>
        <p:spPr>
          <a:xfrm>
            <a:off x="685442" y="1124743"/>
            <a:ext cx="2954655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endParaRPr lang="pl-PL" sz="1750" dirty="0"/>
          </a:p>
        </p:txBody>
      </p:sp>
      <p:sp>
        <p:nvSpPr>
          <p:cNvPr id="2" name="Prostokąt 1"/>
          <p:cNvSpPr/>
          <p:nvPr/>
        </p:nvSpPr>
        <p:spPr>
          <a:xfrm>
            <a:off x="561649" y="1988840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Przy SEP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Oddział Gdańsk działają cztery Komisje Kwalifikacyjne. W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okresie od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2014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roku do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2017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roku komisje przeegzaminowały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łącznie: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l-PL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20.459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osoby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Dochody z działalności Komisji Kwalifikacyjnych są znaczącym źródłem zasilenia budżetu SEP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Oddział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Gdańsk.</a:t>
            </a:r>
          </a:p>
        </p:txBody>
      </p:sp>
    </p:spTree>
    <p:extLst>
      <p:ext uri="{BB962C8B-B14F-4D97-AF65-F5344CB8AC3E}">
        <p14:creationId xmlns:p14="http://schemas.microsoft.com/office/powerpoint/2010/main" val="2476815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sepgdan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6372" y="5229200"/>
            <a:ext cx="788069" cy="10898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10937" y="630554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Stowarzyszenie Elektryków Polskich Oddział Gdańsk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66721" y="192356"/>
            <a:ext cx="79928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44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Kursy i Szkolenia</a:t>
            </a:r>
          </a:p>
          <a:p>
            <a:pPr lvl="0" algn="ctr"/>
            <a:r>
              <a:rPr lang="pl-PL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pl-PL" sz="4400" i="1" dirty="0"/>
          </a:p>
        </p:txBody>
      </p:sp>
      <p:sp>
        <p:nvSpPr>
          <p:cNvPr id="8" name="Prostokąt 7"/>
          <p:cNvSpPr/>
          <p:nvPr/>
        </p:nvSpPr>
        <p:spPr>
          <a:xfrm>
            <a:off x="685442" y="1124743"/>
            <a:ext cx="2954655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endParaRPr lang="pl-PL" sz="1750" dirty="0"/>
          </a:p>
        </p:txBody>
      </p:sp>
      <p:sp>
        <p:nvSpPr>
          <p:cNvPr id="2" name="Prostokąt 1"/>
          <p:cNvSpPr/>
          <p:nvPr/>
        </p:nvSpPr>
        <p:spPr>
          <a:xfrm>
            <a:off x="561649" y="1988840"/>
            <a:ext cx="828092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SEP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Oddział Gdańsk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posiada status Niepublicznej Placówki Kształcenia Ustawicznego który potwierdzony został przez  Prezydenta Miasta Gdańska w 2011 roku.</a:t>
            </a:r>
          </a:p>
          <a:p>
            <a:pPr algn="just">
              <a:lnSpc>
                <a:spcPct val="150000"/>
              </a:lnSpc>
            </a:pP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 latach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2014-2017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zorganizowano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144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kursy i około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12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konsultacji szkoląc łącznie grupę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osób w liczbie </a:t>
            </a:r>
            <a:r>
              <a:rPr lang="pl-PL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3.091 </a:t>
            </a:r>
            <a:endParaRPr lang="pl-PL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22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sepgdan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6372" y="5229200"/>
            <a:ext cx="788069" cy="10898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10937" y="630554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Stowarzyszenie Elektryków Polskich Oddział Gdańsk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66721" y="192356"/>
            <a:ext cx="79928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Władze wybrane </a:t>
            </a:r>
            <a:r>
              <a:rPr lang="pl-PL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25.02.2014 r.</a:t>
            </a:r>
            <a:r>
              <a:rPr lang="pl-PL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4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 ukonstytuowaniu </a:t>
            </a:r>
            <a:endParaRPr lang="pl-PL" sz="4400" b="1" i="1" u="sng" dirty="0"/>
          </a:p>
        </p:txBody>
      </p:sp>
      <p:sp>
        <p:nvSpPr>
          <p:cNvPr id="2" name="Prostokąt 1"/>
          <p:cNvSpPr/>
          <p:nvPr/>
        </p:nvSpPr>
        <p:spPr>
          <a:xfrm>
            <a:off x="2286000" y="16288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Prezes: 		Dunajewski Waldemar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Wiceprezesi :        	Zimniak Piotr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	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Rynkowski Adam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	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Kuczkowski Grzegorz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Skarbnik:              	Szumichora Zuzanna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Sekretarz:              	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Waleński Krzysztof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338179" y="44150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Powyższe osoby stanowiły również Prezydium Zarządu.</a:t>
            </a:r>
          </a:p>
        </p:txBody>
      </p:sp>
    </p:spTree>
    <p:extLst>
      <p:ext uri="{BB962C8B-B14F-4D97-AF65-F5344CB8AC3E}">
        <p14:creationId xmlns:p14="http://schemas.microsoft.com/office/powerpoint/2010/main" val="2913618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sepgdan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6372" y="5229200"/>
            <a:ext cx="788069" cy="10898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10937" y="630554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Stowarzyszenie Elektryków Polskich Oddział Gdańsk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66721" y="192356"/>
            <a:ext cx="79928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44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Odznaczenia</a:t>
            </a:r>
          </a:p>
          <a:p>
            <a:pPr lvl="0" algn="ctr"/>
            <a:r>
              <a:rPr lang="pl-PL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pl-PL" sz="4400" i="1" dirty="0"/>
          </a:p>
        </p:txBody>
      </p:sp>
      <p:sp>
        <p:nvSpPr>
          <p:cNvPr id="8" name="Prostokąt 7"/>
          <p:cNvSpPr/>
          <p:nvPr/>
        </p:nvSpPr>
        <p:spPr>
          <a:xfrm>
            <a:off x="685442" y="1124743"/>
            <a:ext cx="2954655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endParaRPr lang="pl-PL" sz="1750" dirty="0"/>
          </a:p>
        </p:txBody>
      </p:sp>
      <p:sp>
        <p:nvSpPr>
          <p:cNvPr id="2" name="Prostokąt 1"/>
          <p:cNvSpPr/>
          <p:nvPr/>
        </p:nvSpPr>
        <p:spPr>
          <a:xfrm>
            <a:off x="522705" y="1101525"/>
            <a:ext cx="8280920" cy="4175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Na wiosek Komisji Odznaczeń SEP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Oddział Gdańsk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w minionej kadencji zostało odznaczonych i wyróżnionych ponad 100 Członków naszego Stowarzyszenia.</a:t>
            </a:r>
            <a:endParaRPr lang="pl-PL" sz="1400" dirty="0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Były to odznaczenia i wyróżnienia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SEP,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w tym  wyróżnienie  SEP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Oddział Gdańsk : Medal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im. Prof. Stanisława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Szpora jak również odznaczenia nadawane przez FSNT-NOT.</a:t>
            </a:r>
            <a:endParaRPr lang="pl-PL" sz="1400" dirty="0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u="sng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Wręczone odznaczenia i </a:t>
            </a:r>
            <a:r>
              <a:rPr lang="pl-PL" u="sng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wyróżnienia SEP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 :</a:t>
            </a:r>
            <a:endParaRPr lang="pl-PL" sz="1400" dirty="0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-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Szafirowa Odznaka Honorowa,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- Złota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Odznaka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Honorowa,</a:t>
            </a:r>
            <a:endParaRPr lang="pl-PL" sz="1400" dirty="0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- Srebrna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Odznaka Honorowa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,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- Medal im. Prof. Stanisława Szpora,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- Medal im. Prof. Stanisława Fryzego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,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	</a:t>
            </a:r>
            <a:endParaRPr lang="pl-PL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48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sepgdan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6372" y="5229200"/>
            <a:ext cx="788069" cy="10898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10937" y="630554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Stowarzyszenie Elektryków Polskich Oddział Gdańsk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66721" y="192356"/>
            <a:ext cx="79928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4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Odznaczenia cd.</a:t>
            </a:r>
            <a:endParaRPr lang="pl-PL" sz="4400" b="1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ctr"/>
            <a:r>
              <a:rPr lang="pl-PL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pl-PL" sz="4400" i="1" dirty="0"/>
          </a:p>
        </p:txBody>
      </p:sp>
      <p:sp>
        <p:nvSpPr>
          <p:cNvPr id="8" name="Prostokąt 7"/>
          <p:cNvSpPr/>
          <p:nvPr/>
        </p:nvSpPr>
        <p:spPr>
          <a:xfrm>
            <a:off x="685442" y="1124743"/>
            <a:ext cx="2954655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endParaRPr lang="pl-PL" sz="1750" dirty="0"/>
          </a:p>
        </p:txBody>
      </p:sp>
      <p:sp>
        <p:nvSpPr>
          <p:cNvPr id="2" name="Prostokąt 1"/>
          <p:cNvSpPr/>
          <p:nvPr/>
        </p:nvSpPr>
        <p:spPr>
          <a:xfrm>
            <a:off x="558450" y="1023595"/>
            <a:ext cx="8280920" cy="622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- Medal im. Prof. Mieczysława Pożarskiego,</a:t>
            </a:r>
          </a:p>
          <a:p>
            <a:pPr>
              <a:spcAft>
                <a:spcPts val="1000"/>
              </a:spcAft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- Medal im. Prof. Jana Obrąpalskiego,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- Medal im. Prof. Włodzimierza Krukowskiego,</a:t>
            </a:r>
          </a:p>
          <a:p>
            <a:pPr>
              <a:spcAft>
                <a:spcPts val="1000"/>
              </a:spcAft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- Medal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im. Inż.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Michała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Doliwo Dobrowolskiego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,</a:t>
            </a:r>
            <a:endParaRPr lang="pl-PL" sz="1400" dirty="0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- Pamiątkowy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Dyplom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50-lecia i 60-lecia Aktywnej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Działalności w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SEP.</a:t>
            </a:r>
            <a:endParaRPr lang="pl-PL" u="sng" dirty="0" smtClean="0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l-PL" u="sng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Wręczone </a:t>
            </a:r>
            <a:r>
              <a:rPr lang="pl-PL" u="sng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odznaczenia i </a:t>
            </a:r>
            <a:r>
              <a:rPr lang="pl-PL" u="sng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wyróżnienia FSNT-NOT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:</a:t>
            </a:r>
          </a:p>
          <a:p>
            <a:pPr>
              <a:spcAft>
                <a:spcPts val="1000"/>
              </a:spcAft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- Diamentowa Odznaka Honorowa,</a:t>
            </a:r>
          </a:p>
          <a:p>
            <a:pPr>
              <a:spcAft>
                <a:spcPts val="1000"/>
              </a:spcAft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- Złota Odznaka Honorowa,</a:t>
            </a:r>
          </a:p>
          <a:p>
            <a:pPr>
              <a:spcAft>
                <a:spcPts val="1000"/>
              </a:spcAft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- Srebrna Odznaka Honorowa,</a:t>
            </a:r>
          </a:p>
          <a:p>
            <a:pPr>
              <a:spcAft>
                <a:spcPts val="1000"/>
              </a:spcAft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- Medal im. Prof. Feliksa Kucharzewskiego.</a:t>
            </a:r>
            <a:b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</a:b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/>
            </a:r>
            <a:b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</a:b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l-PL" dirty="0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2382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45884" y="613577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u="sng" dirty="0" smtClean="0"/>
              <a:t>Komisja Seniorów SEP Oddział Gdańsk </a:t>
            </a:r>
            <a:endParaRPr lang="pl-PL" sz="3200" b="1" u="sng" dirty="0"/>
          </a:p>
        </p:txBody>
      </p:sp>
      <p:pic>
        <p:nvPicPr>
          <p:cNvPr id="5" name="Obraz 4" descr="sepgdan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6372" y="5229200"/>
            <a:ext cx="788069" cy="10898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10937" y="630554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Stowarzyszenie Elektryków Polskich Oddział Gdańsk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827584" y="1556792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Komisja </a:t>
            </a:r>
            <a:r>
              <a:rPr lang="pl-PL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prowadzi szeroką działalność pomocy koleżeńskiej, między innymi: wsparcie finansowe, upominki z okazji jubileuszy urodzin, pomoc w przypadku </a:t>
            </a:r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choroby czy uczestnictwo </a:t>
            </a:r>
            <a:r>
              <a:rPr lang="pl-PL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w </a:t>
            </a:r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pogrzebach zmarłych członków. Przewodniczącym Komisji jest </a:t>
            </a:r>
            <a:r>
              <a:rPr lang="pl-PL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kol. </a:t>
            </a:r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Władysław Parchowski. </a:t>
            </a:r>
            <a:endParaRPr lang="pl-PL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581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74733" y="361560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32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Działalność Studenckiego </a:t>
            </a:r>
            <a:r>
              <a:rPr lang="pl-PL" sz="32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Koła SEP PG</a:t>
            </a:r>
            <a:endParaRPr lang="pl-PL" sz="3200" b="1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Obraz 4" descr="sepgdan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6372" y="5229200"/>
            <a:ext cx="788069" cy="10898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10937" y="630554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Stowarzyszenie Elektryków Polskich Oddział Gdańsk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827584" y="1196752"/>
            <a:ext cx="756084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Dużym sukcesem w minionej kadencji  SEP </a:t>
            </a:r>
            <a:r>
              <a:rPr lang="pl-PL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Oddział Gdańsk </a:t>
            </a:r>
            <a:r>
              <a:rPr lang="pl-PL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jest ożywienie działalności studentów, dzięki </a:t>
            </a:r>
            <a:r>
              <a:rPr lang="pl-PL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czemu prawie połowa członków w </a:t>
            </a:r>
            <a:r>
              <a:rPr lang="pl-PL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naszym </a:t>
            </a:r>
            <a:r>
              <a:rPr lang="pl-PL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Oddziale, to ludzie </a:t>
            </a:r>
            <a:r>
              <a:rPr lang="pl-PL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poniżej 25-go roku  </a:t>
            </a:r>
            <a:r>
              <a:rPr lang="pl-PL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życia. </a:t>
            </a:r>
          </a:p>
          <a:p>
            <a:pPr algn="just">
              <a:lnSpc>
                <a:spcPct val="150000"/>
              </a:lnSpc>
            </a:pPr>
            <a:r>
              <a:rPr lang="pl-PL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br>
              <a:rPr lang="pl-PL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Zarząd </a:t>
            </a:r>
            <a:r>
              <a:rPr lang="pl-PL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SEP </a:t>
            </a:r>
            <a:r>
              <a:rPr lang="pl-PL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Oddział Gdańsk </a:t>
            </a:r>
            <a:r>
              <a:rPr lang="pl-PL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wspiera działalność </a:t>
            </a:r>
            <a:r>
              <a:rPr lang="pl-PL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młodych nie tylko poprzez wsparcie finansowe, ale również przez  udzielanie cennych porad i wskazówek czy udzielanie stypendiów dla wybitnie zdolnych. Organizowany corocznie „Konkurs na najlepszą pracę dyplomową” z pulą nagród wynoszącą </a:t>
            </a:r>
            <a:r>
              <a:rPr lang="pl-PL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10.000 zł </a:t>
            </a:r>
            <a:r>
              <a:rPr lang="pl-PL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jest zaś szansą wygrania nie tylko dużej kwoty pieniężnej, ale również możliwości zaprezentowania swojej pracy szerszemu środowisku.</a:t>
            </a:r>
            <a:endParaRPr lang="pl-PL" sz="17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807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74733" y="388858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u="sng" dirty="0" smtClean="0"/>
              <a:t>Działalność Studenckiego Koła SEP PG</a:t>
            </a:r>
            <a:endParaRPr lang="pl-PL" sz="3200" b="1" u="sng" dirty="0"/>
          </a:p>
        </p:txBody>
      </p:sp>
      <p:pic>
        <p:nvPicPr>
          <p:cNvPr id="5" name="Obraz 4" descr="sepgdan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6372" y="5229200"/>
            <a:ext cx="788069" cy="10898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10937" y="630554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Stowarzyszenie Elektryków Polskich Oddział Gdańsk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051720" y="1196752"/>
            <a:ext cx="4994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XVI ODME  </a:t>
            </a:r>
            <a:br>
              <a:rPr lang="pl-PL" sz="2000" b="1" dirty="0" smtClean="0"/>
            </a:br>
            <a:r>
              <a:rPr lang="pl-PL" sz="2000" b="1" dirty="0" smtClean="0"/>
              <a:t>Ogólnopolskie Dni Młodego Elektryka 2014</a:t>
            </a:r>
            <a:endParaRPr lang="pl-PL" sz="2000" b="1" dirty="0"/>
          </a:p>
        </p:txBody>
      </p:sp>
      <p:pic>
        <p:nvPicPr>
          <p:cNvPr id="3074" name="Picture 2" descr="DS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19" y="2137696"/>
            <a:ext cx="4008827" cy="2659456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Obraz 13" descr="http://www.odme.sep.gda.pl/images/relacjaodme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685" y="2714600"/>
            <a:ext cx="3555876" cy="2370584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415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60112" y="34791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u="sng" dirty="0"/>
              <a:t>Działalność Studenckiego Koła SEP PG</a:t>
            </a:r>
          </a:p>
        </p:txBody>
      </p:sp>
      <p:pic>
        <p:nvPicPr>
          <p:cNvPr id="5" name="Obraz 4" descr="sepgdan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6372" y="5229200"/>
            <a:ext cx="788069" cy="10898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10937" y="630554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Stowarzyszenie Elektryków Polskich Oddział Gdańsk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832114" y="1357702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Festiwal Organizacji i Kół Akademickich (FOKA) </a:t>
            </a:r>
            <a:br>
              <a:rPr lang="pl-PL" sz="2000" b="1" dirty="0" smtClean="0"/>
            </a:br>
            <a:r>
              <a:rPr lang="pl-PL" sz="2000" b="1" dirty="0" smtClean="0"/>
              <a:t>oraz</a:t>
            </a:r>
            <a:br>
              <a:rPr lang="pl-PL" sz="2000" b="1" dirty="0" smtClean="0"/>
            </a:br>
            <a:r>
              <a:rPr lang="pl-PL" sz="2000" b="1" dirty="0" smtClean="0"/>
              <a:t>PG OPEN</a:t>
            </a:r>
            <a:endParaRPr lang="pl-PL" sz="2000" b="1" dirty="0"/>
          </a:p>
        </p:txBody>
      </p:sp>
      <p:pic>
        <p:nvPicPr>
          <p:cNvPr id="2050" name="Picture 2" descr="DSC_03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596" y="2753914"/>
            <a:ext cx="3856963" cy="2172609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08" y="1345020"/>
            <a:ext cx="895147" cy="113519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051" name="Obraz 2" descr="http://cdn.pg.edu.pl/image/journal/article?img_id=36457430&amp;t=1445512843672&amp;height=800&amp;width=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33" y="2768513"/>
            <a:ext cx="3215510" cy="2143412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829" y="1297937"/>
            <a:ext cx="895147" cy="113519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478223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74733" y="346772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u="sng" dirty="0"/>
              <a:t>Działalność Studenckiego Koła SEP PG</a:t>
            </a:r>
          </a:p>
        </p:txBody>
      </p:sp>
      <p:pic>
        <p:nvPicPr>
          <p:cNvPr id="5" name="Obraz 4" descr="sepgdan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6372" y="5229200"/>
            <a:ext cx="788069" cy="10898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10937" y="630554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Stowarzyszenie Elektryków Polskich Oddział Gdańsk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187001" y="955181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Laboratoria Wyjazdowe</a:t>
            </a:r>
            <a:endParaRPr lang="pl-PL" sz="2000" b="1" dirty="0"/>
          </a:p>
        </p:txBody>
      </p:sp>
      <p:pic>
        <p:nvPicPr>
          <p:cNvPr id="12" name="Obraz 11" descr="_DSC0087-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635" y="1377942"/>
            <a:ext cx="2857059" cy="2026766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</p:pic>
      <p:pic>
        <p:nvPicPr>
          <p:cNvPr id="4098" name="Picture 2" descr="_DSC0397-8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64" y="3511550"/>
            <a:ext cx="2949711" cy="1970355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519249"/>
            <a:ext cx="2955533" cy="197035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7848550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74733" y="375210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u="sng" dirty="0"/>
              <a:t>Działalność Studenckiego Koła SEP PG</a:t>
            </a:r>
          </a:p>
        </p:txBody>
      </p:sp>
      <p:pic>
        <p:nvPicPr>
          <p:cNvPr id="5" name="Obraz 4" descr="sepgdan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6372" y="5229200"/>
            <a:ext cx="788069" cy="10898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10937" y="630554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Stowarzyszenie Elektryków Polskich Oddział Gdańsk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916878" y="1124744"/>
            <a:ext cx="3511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YES ! Gdańsk </a:t>
            </a:r>
            <a:br>
              <a:rPr lang="pl-PL" sz="2000" b="1" dirty="0" smtClean="0"/>
            </a:br>
            <a:r>
              <a:rPr lang="pl-PL" sz="2000" b="1" dirty="0" smtClean="0"/>
              <a:t>Young Electric Summit 2017</a:t>
            </a:r>
            <a:endParaRPr lang="pl-PL" sz="2000" b="1" dirty="0"/>
          </a:p>
        </p:txBody>
      </p:sp>
      <p:pic>
        <p:nvPicPr>
          <p:cNvPr id="7" name="Obraz 6" descr="http://sep.gda.pl/wp-contentgalleryyes/YES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13" y="2276872"/>
            <a:ext cx="3892737" cy="2664296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</p:pic>
      <p:pic>
        <p:nvPicPr>
          <p:cNvPr id="6146" name="Picture 2" descr="Zdjęcie użytkownika YES Gdańsk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27" y="4321772"/>
            <a:ext cx="2178531" cy="145235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Zdjęcie użytkownika YES Gdańsk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831" y="1944706"/>
            <a:ext cx="3229124" cy="21527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9988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87801" y="34791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u="sng" dirty="0"/>
              <a:t>Działalność Studenckiego Koła SEP PG</a:t>
            </a:r>
          </a:p>
        </p:txBody>
      </p:sp>
      <p:pic>
        <p:nvPicPr>
          <p:cNvPr id="5" name="Obraz 4" descr="sepgdan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6372" y="5229200"/>
            <a:ext cx="788069" cy="10898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10937" y="630554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Stowarzyszenie Elektryków Polskich Oddział Gdańsk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200069" y="1196752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Kursy na uprawnienia SEP (wiosna i jesień)</a:t>
            </a:r>
            <a:endParaRPr lang="pl-PL" sz="2000" b="1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466" y="2881616"/>
            <a:ext cx="2051874" cy="289251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210" y="2204864"/>
            <a:ext cx="2741909" cy="182793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26" name="Obraz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01" y="2881616"/>
            <a:ext cx="2010897" cy="2844632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2612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87801" y="34791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u="sng" dirty="0"/>
              <a:t>Działalność Studenckiego Koła SEP PG</a:t>
            </a:r>
          </a:p>
        </p:txBody>
      </p:sp>
      <p:pic>
        <p:nvPicPr>
          <p:cNvPr id="5" name="Obraz 4" descr="sepgdan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6372" y="5229200"/>
            <a:ext cx="788069" cy="10898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10937" y="630554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Stowarzyszenie Elektryków Polskich Oddział Gdańsk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674521" y="1124744"/>
            <a:ext cx="4040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Konkurs Robotów – Robo </a:t>
            </a:r>
            <a:r>
              <a:rPr lang="pl-PL" sz="2000" b="1" dirty="0" err="1" smtClean="0"/>
              <a:t>Contest</a:t>
            </a:r>
            <a:endParaRPr lang="pl-PL" sz="2000" b="1" dirty="0" smtClean="0"/>
          </a:p>
          <a:p>
            <a:pPr algn="ctr"/>
            <a:r>
              <a:rPr lang="pl-PL" sz="2000" b="1" dirty="0" smtClean="0"/>
              <a:t>(podczas GDE)</a:t>
            </a:r>
            <a:endParaRPr lang="pl-PL" sz="2000" b="1" dirty="0"/>
          </a:p>
        </p:txBody>
      </p:sp>
      <p:pic>
        <p:nvPicPr>
          <p:cNvPr id="8196" name="Picture 4" descr="http://sep.gda.pl/wp-contentgallerygde2k14/gdaskie_dni_elektryki_2014_7_20141122_10521513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05064"/>
            <a:ext cx="2304256" cy="152567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sep.gda.pl/wp-contentgallerygde2k14/gdaskie_dni_elektryki_2014_8_20141122_10145537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65" y="1628800"/>
            <a:ext cx="2376264" cy="157334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122" y="2244415"/>
            <a:ext cx="2870428" cy="191546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872173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sepgdan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6372" y="5229200"/>
            <a:ext cx="788069" cy="10898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10937" y="630554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Stowarzyszenie Elektryków Polskich Oddział Gdańsk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66721" y="192356"/>
            <a:ext cx="79928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Władze wybrane </a:t>
            </a:r>
            <a:r>
              <a:rPr lang="pl-PL" sz="4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25.02.2014 r.</a:t>
            </a:r>
            <a:r>
              <a:rPr lang="pl-PL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pl-PL" sz="4400" i="1" dirty="0"/>
          </a:p>
        </p:txBody>
      </p:sp>
      <p:sp>
        <p:nvSpPr>
          <p:cNvPr id="8" name="Prostokąt 7"/>
          <p:cNvSpPr/>
          <p:nvPr/>
        </p:nvSpPr>
        <p:spPr>
          <a:xfrm>
            <a:off x="1691680" y="1124742"/>
            <a:ext cx="2600935" cy="413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7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Andrzejewska Anna</a:t>
            </a:r>
          </a:p>
          <a:p>
            <a:pPr>
              <a:lnSpc>
                <a:spcPct val="150000"/>
              </a:lnSpc>
            </a:pPr>
            <a:r>
              <a:rPr lang="pl-PL" sz="17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Bartkiewicz Łukasz</a:t>
            </a:r>
          </a:p>
          <a:p>
            <a:pPr>
              <a:lnSpc>
                <a:spcPct val="150000"/>
              </a:lnSpc>
            </a:pPr>
            <a:r>
              <a:rPr lang="pl-PL" sz="17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Jabłonka Jan</a:t>
            </a:r>
          </a:p>
          <a:p>
            <a:pPr>
              <a:lnSpc>
                <a:spcPct val="150000"/>
              </a:lnSpc>
            </a:pPr>
            <a:r>
              <a:rPr lang="pl-PL" sz="17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Kuczyński Andrzej</a:t>
            </a:r>
          </a:p>
          <a:p>
            <a:pPr>
              <a:lnSpc>
                <a:spcPct val="150000"/>
              </a:lnSpc>
            </a:pPr>
            <a:r>
              <a:rPr lang="pl-PL" sz="17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Kuźma Emil</a:t>
            </a:r>
          </a:p>
          <a:p>
            <a:pPr>
              <a:lnSpc>
                <a:spcPct val="150000"/>
              </a:lnSpc>
            </a:pPr>
            <a:r>
              <a:rPr lang="pl-PL" sz="17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Nowosielski Andrzej</a:t>
            </a:r>
          </a:p>
          <a:p>
            <a:pPr>
              <a:lnSpc>
                <a:spcPct val="150000"/>
              </a:lnSpc>
            </a:pPr>
            <a:r>
              <a:rPr lang="pl-PL" sz="17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Rusin Marek</a:t>
            </a:r>
          </a:p>
          <a:p>
            <a:pPr>
              <a:lnSpc>
                <a:spcPct val="150000"/>
              </a:lnSpc>
            </a:pPr>
            <a:r>
              <a:rPr lang="pl-PL" sz="17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Stromski Brunon</a:t>
            </a:r>
          </a:p>
          <a:p>
            <a:pPr>
              <a:lnSpc>
                <a:spcPct val="150000"/>
              </a:lnSpc>
            </a:pPr>
            <a:r>
              <a:rPr lang="pl-PL" sz="17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Szuman Paweł</a:t>
            </a:r>
          </a:p>
          <a:p>
            <a:pPr>
              <a:lnSpc>
                <a:spcPct val="150000"/>
              </a:lnSpc>
            </a:pPr>
            <a:r>
              <a:rPr lang="pl-PL" sz="17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Wojtas Stanisław</a:t>
            </a:r>
            <a:endParaRPr lang="pl-PL" sz="175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6300192" y="1144015"/>
            <a:ext cx="17833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ZARZĄD ODDZIAŁU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1052111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96312" y="40466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u="sng" dirty="0"/>
              <a:t>Działalność Studenckiego Koła SEP PG</a:t>
            </a:r>
          </a:p>
        </p:txBody>
      </p:sp>
      <p:pic>
        <p:nvPicPr>
          <p:cNvPr id="5" name="Obraz 4" descr="sepgdan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6372" y="5229200"/>
            <a:ext cx="788069" cy="10898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10937" y="630554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Stowarzyszenie Elektryków Polskich Oddział Gdańsk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208580" y="989439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OSIĄGNIĘCIA</a:t>
            </a:r>
            <a:br>
              <a:rPr lang="pl-PL" sz="2000" b="1" dirty="0" smtClean="0"/>
            </a:b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>„ZŁOTE LWIĄTKA”</a:t>
            </a:r>
            <a:endParaRPr lang="pl-PL" sz="20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296" y="3223568"/>
            <a:ext cx="2705031" cy="200563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1" y="3346756"/>
            <a:ext cx="3132583" cy="187220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pole tekstowe 7"/>
          <p:cNvSpPr txBox="1"/>
          <p:nvPr/>
        </p:nvSpPr>
        <p:spPr>
          <a:xfrm>
            <a:off x="707711" y="2171376"/>
            <a:ext cx="36099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/>
              <a:t>ROK 2016</a:t>
            </a:r>
            <a:br>
              <a:rPr lang="pl-PL" sz="1400" b="1" dirty="0" smtClean="0"/>
            </a:br>
            <a:r>
              <a:rPr lang="pl-PL" sz="1400" b="1" dirty="0" smtClean="0"/>
              <a:t>KATEGORIA</a:t>
            </a:r>
            <a:br>
              <a:rPr lang="pl-PL" sz="1400" b="1" dirty="0" smtClean="0"/>
            </a:br>
            <a:r>
              <a:rPr lang="pl-PL" sz="1400" b="1" dirty="0" smtClean="0"/>
              <a:t>KONFERENCJA i SZKOLENIE</a:t>
            </a:r>
          </a:p>
          <a:p>
            <a:pPr algn="ctr"/>
            <a:r>
              <a:rPr lang="pl-PL" sz="1400" b="1" dirty="0"/>
              <a:t/>
            </a:r>
            <a:br>
              <a:rPr lang="pl-PL" sz="1400" b="1" dirty="0"/>
            </a:br>
            <a:r>
              <a:rPr lang="pl-PL" sz="1400" b="1" dirty="0" smtClean="0"/>
              <a:t>ZA 41. GDAŃSKIE DNI ELEKTRYKI</a:t>
            </a:r>
            <a:endParaRPr lang="pl-PL" sz="1400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910411" y="2276872"/>
            <a:ext cx="36099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/>
              <a:t>ROK 2017</a:t>
            </a:r>
            <a:br>
              <a:rPr lang="pl-PL" sz="1400" b="1" dirty="0" smtClean="0"/>
            </a:br>
            <a:r>
              <a:rPr lang="pl-PL" sz="1400" b="1" dirty="0" smtClean="0"/>
              <a:t>KATEGORIA</a:t>
            </a:r>
            <a:br>
              <a:rPr lang="pl-PL" sz="1400" b="1" dirty="0" smtClean="0"/>
            </a:br>
            <a:r>
              <a:rPr lang="pl-PL" sz="1400" b="1" dirty="0" smtClean="0"/>
              <a:t>NAJLEPSZE KOŁO NAUKOWE</a:t>
            </a:r>
          </a:p>
          <a:p>
            <a:pPr algn="ctr"/>
            <a:r>
              <a:rPr lang="pl-PL" sz="1400" b="1" dirty="0"/>
              <a:t/>
            </a:r>
            <a:br>
              <a:rPr lang="pl-PL" sz="1400" b="1" dirty="0"/>
            </a:br>
            <a:endParaRPr lang="pl-PL" sz="1400" b="1" dirty="0"/>
          </a:p>
        </p:txBody>
      </p:sp>
    </p:spTree>
    <p:extLst>
      <p:ext uri="{BB962C8B-B14F-4D97-AF65-F5344CB8AC3E}">
        <p14:creationId xmlns:p14="http://schemas.microsoft.com/office/powerpoint/2010/main" val="13187859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96312" y="40466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u="sng" dirty="0"/>
              <a:t>Działalność Studenckiego Koła SEP PG</a:t>
            </a:r>
          </a:p>
        </p:txBody>
      </p:sp>
      <p:pic>
        <p:nvPicPr>
          <p:cNvPr id="5" name="Obraz 4" descr="sepgdan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6372" y="5229200"/>
            <a:ext cx="788069" cy="10898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10937" y="630554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Stowarzyszenie Elektryków Polskich Oddział Gdańsk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764598" y="989439"/>
            <a:ext cx="3722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OSIĄGNIĘCIA</a:t>
            </a:r>
            <a:br>
              <a:rPr lang="pl-PL" sz="2000" b="1" dirty="0" smtClean="0"/>
            </a:b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>„Konkurs na najaktywniejsze koło SEP”</a:t>
            </a:r>
            <a:endParaRPr lang="pl-PL" sz="2000" b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764598" y="4581128"/>
            <a:ext cx="3609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/>
              <a:t>ROK 2016 II MIEJSCE</a:t>
            </a:r>
            <a:br>
              <a:rPr lang="pl-PL" sz="1400" b="1" dirty="0" smtClean="0"/>
            </a:br>
            <a:r>
              <a:rPr lang="pl-PL" sz="1400" b="1" dirty="0" smtClean="0"/>
              <a:t>ROK 2017 I MIEJSCE</a:t>
            </a:r>
            <a:endParaRPr lang="pl-PL" sz="1400" b="1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553" y="2586901"/>
            <a:ext cx="3386381" cy="190483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48" y="2863284"/>
            <a:ext cx="1802765" cy="135207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878" y="2872386"/>
            <a:ext cx="1742085" cy="130656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1768095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74733" y="361560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Przykłady działalności merytorycznej </a:t>
            </a:r>
          </a:p>
          <a:p>
            <a:pPr lvl="0" algn="ctr"/>
            <a:r>
              <a:rPr lang="pl-PL" sz="32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SEP </a:t>
            </a:r>
            <a:r>
              <a:rPr lang="pl-PL" sz="32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Oddział Gdańsk</a:t>
            </a:r>
            <a:endParaRPr lang="pl-PL" sz="3200" b="1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Obraz 4" descr="sepgdan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6372" y="5229200"/>
            <a:ext cx="788069" cy="10898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10937" y="630554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Stowarzyszenie Elektryków Polskich Oddział Gdańsk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827584" y="1628800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Działalność w Oddziale </a:t>
            </a: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Gdańsk </a:t>
            </a:r>
            <a:r>
              <a:rPr lang="pl-P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SEP była </a:t>
            </a: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prowadzona bezpośrednio w </a:t>
            </a:r>
            <a:r>
              <a:rPr lang="pl-P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oraz </a:t>
            </a: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przez </a:t>
            </a:r>
            <a:r>
              <a:rPr lang="pl-P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Oddział, z której korzystali </a:t>
            </a: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również członkowie kół </a:t>
            </a:r>
            <a:r>
              <a:rPr lang="pl-P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„nieaktywnych”.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W </a:t>
            </a: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kadencji zorganizowano łącznie kilkadziesiąt wydarzeń, </a:t>
            </a:r>
            <a:r>
              <a:rPr lang="pl-P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spośród których skupimy </a:t>
            </a: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się tylko na </a:t>
            </a:r>
            <a:r>
              <a:rPr lang="pl-P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części </a:t>
            </a: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zorganizowanych bezpośrednio przez Oddział.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Najważniejsze wydarzenia które odbyły się w minionej kadencji:</a:t>
            </a:r>
          </a:p>
          <a:p>
            <a:pPr marL="285750" lvl="0" indent="-285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l-P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Gdańskie </a:t>
            </a: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Dni Elektryki (organizowane </a:t>
            </a:r>
            <a:r>
              <a:rPr lang="pl-P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corocznie od 1975 roku wydarzenie w roku 2014 przeniesiono na teren Politechniki Gdańskiej),</a:t>
            </a:r>
          </a:p>
          <a:p>
            <a:pPr marL="285750" lvl="0" indent="-285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l-P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ODME (Ogólnopolskie Dni Młodego Elektryka w roku 2014),</a:t>
            </a:r>
          </a:p>
          <a:p>
            <a:pPr marL="285750" lvl="0" indent="-2857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l-P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 Sympozjum Historia Elektryki (w roku 2015),</a:t>
            </a:r>
            <a:endParaRPr lang="pl-PL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018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74733" y="361560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Przykłady działalności merytorycznej </a:t>
            </a:r>
          </a:p>
          <a:p>
            <a:pPr lvl="0" algn="ctr"/>
            <a:r>
              <a:rPr lang="pl-PL" sz="32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SEP </a:t>
            </a:r>
            <a:r>
              <a:rPr lang="pl-PL" sz="32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Oddział Gdańsk cd.</a:t>
            </a:r>
            <a:endParaRPr lang="pl-PL" sz="3200" b="1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Obraz 4" descr="sepgdan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6372" y="5229200"/>
            <a:ext cx="788069" cy="10898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10937" y="630554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Stowarzyszenie Elektryków Polskich Oddział Gdańsk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827584" y="1700808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organizowane kilka razy w roku seminaria techniczne dla członków SEP i POIIB, </a:t>
            </a:r>
            <a:br>
              <a:rPr lang="pl-P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w których udział na przestrzeni kadencji wzięło ponad 600 osób,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coroczna organizacja  „Konkursu na najlepszą pracę dyplomową inżynierską”,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coroczna organizacja Turnieju drużynowego szkół elektrycznych o Puchar Prezesa 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Oddziału Gdańsk SEP,</a:t>
            </a:r>
            <a:br>
              <a:rPr lang="pl-P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organizacja konkursu dla uczniów szkół średnich elektronicznych w województwie 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Pomorskim w Zespole Szkół Łączności w Gdańsku,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współudział w komitecie Okręgowej Olimpiady Wiedzy Elektrycznej i Elektronicznej „EUROELEKTRA”,</a:t>
            </a:r>
          </a:p>
        </p:txBody>
      </p:sp>
    </p:spTree>
    <p:extLst>
      <p:ext uri="{BB962C8B-B14F-4D97-AF65-F5344CB8AC3E}">
        <p14:creationId xmlns:p14="http://schemas.microsoft.com/office/powerpoint/2010/main" val="22817538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74733" y="361560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Przykłady działalności merytorycznej </a:t>
            </a:r>
          </a:p>
          <a:p>
            <a:pPr lvl="0" algn="ctr"/>
            <a:r>
              <a:rPr lang="pl-PL" sz="32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SEP </a:t>
            </a:r>
            <a:r>
              <a:rPr lang="pl-PL" sz="32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Oddział Gdańsk cd.</a:t>
            </a:r>
            <a:endParaRPr lang="pl-PL" sz="3200" b="1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Obraz 4" descr="sepgdan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6372" y="5229200"/>
            <a:ext cx="788069" cy="10898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10937" y="630554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Stowarzyszenie Elektryków Polskich Oddział Gdańsk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827584" y="1700808"/>
            <a:ext cx="7560840" cy="2270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organizowanie stoiska na Targach Gdańskich : Technicon Innowacje oraz TRAKO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coroczne spotkanie integracyjne w m-</a:t>
            </a:r>
            <a:r>
              <a:rPr lang="pl-PL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cu</a:t>
            </a: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lutym „kulig”,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coroczne spotkanie świąteczno-noworoczne  (przed Świętami Bożego Narodzenia z udziałem Kapelana elektryków ks. Prałata Kazimierza Wojciechowskiego),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wyjazdy integracyjno-techniczne,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zagraniczne wyjazdy integracyjne (Matla, Kaliningrad, Bałkany).</a:t>
            </a:r>
          </a:p>
        </p:txBody>
      </p:sp>
    </p:spTree>
    <p:extLst>
      <p:ext uri="{BB962C8B-B14F-4D97-AF65-F5344CB8AC3E}">
        <p14:creationId xmlns:p14="http://schemas.microsoft.com/office/powerpoint/2010/main" val="32243500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209721" y="260648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u="sng" dirty="0" smtClean="0"/>
              <a:t>Gdańskie Dni Elektryki 2014</a:t>
            </a:r>
            <a:endParaRPr lang="pl-PL" sz="4400" b="1" u="sng" dirty="0"/>
          </a:p>
        </p:txBody>
      </p:sp>
      <p:pic>
        <p:nvPicPr>
          <p:cNvPr id="5" name="Obraz 4" descr="sepgdan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6372" y="5229200"/>
            <a:ext cx="788069" cy="10898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10937" y="630554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Stowarzyszenie Elektryków Polskich Oddział Gdańsk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08875" y="1630015"/>
            <a:ext cx="8307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„Ochrona odgromowa i przeciwprzepięciowa”</a:t>
            </a:r>
            <a:endParaRPr lang="pl-PL" sz="2400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2766209" y="1030089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39. Konferencja Naukowo-Techniczna</a:t>
            </a:r>
            <a:endParaRPr lang="pl-PL" b="1" dirty="0"/>
          </a:p>
        </p:txBody>
      </p:sp>
      <p:pic>
        <p:nvPicPr>
          <p:cNvPr id="2050" name="Picture 2" descr="http://sep.gda.pl/wp-contentgallerygde2k14/gdaskie_dni_elektryki_2014_7_20141122_13431038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44" y="2348880"/>
            <a:ext cx="3798798" cy="251522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ep.gda.pl/wp-contentgallerygde2k14/gdaskie_dni_elektryki_2014_6_20141122_20957074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51" y="2348880"/>
            <a:ext cx="3798798" cy="251522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8576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87624" y="260648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u="sng" dirty="0" smtClean="0"/>
              <a:t>Gdańskie Dni Elektryki 2015</a:t>
            </a:r>
            <a:endParaRPr lang="pl-PL" sz="4400" b="1" u="sng" dirty="0"/>
          </a:p>
        </p:txBody>
      </p:sp>
      <p:pic>
        <p:nvPicPr>
          <p:cNvPr id="5" name="Obraz 4" descr="sepgdan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6372" y="5229200"/>
            <a:ext cx="788069" cy="10898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10937" y="630554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Stowarzyszenie Elektryków Polskich Oddział Gdańsk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09393" y="1645404"/>
            <a:ext cx="8307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„</a:t>
            </a:r>
            <a:r>
              <a:rPr lang="pl-PL" sz="2200" b="1" dirty="0" smtClean="0"/>
              <a:t>Nowoczesne systemy wytwarzania i dystrybucji energii elektrycznej”</a:t>
            </a:r>
            <a:endParaRPr lang="pl-PL" sz="2200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2766209" y="105473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40. Konferencja Naukowo-Techniczna</a:t>
            </a:r>
            <a:endParaRPr lang="pl-PL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44" y="2348880"/>
            <a:ext cx="3716161" cy="246111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937" y="2348879"/>
            <a:ext cx="3715795" cy="246111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7139581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65527" y="260648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u="sng" dirty="0" smtClean="0"/>
              <a:t>Gdańskie Dni Elektryki 2016</a:t>
            </a:r>
            <a:endParaRPr lang="pl-PL" sz="4400" b="1" u="sng" dirty="0"/>
          </a:p>
        </p:txBody>
      </p:sp>
      <p:pic>
        <p:nvPicPr>
          <p:cNvPr id="5" name="Obraz 4" descr="sepgdan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6372" y="5229200"/>
            <a:ext cx="788069" cy="10898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10937" y="630554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Stowarzyszenie Elektryków Polskich Oddział Gdańsk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84407" y="1701736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„Jakość energii elektrycznej w aspekcie wytwarzania, dystrybucji i użytkowania”</a:t>
            </a:r>
            <a:endParaRPr lang="pl-PL" sz="2000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2766209" y="105473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41. Konferencja Naukowo-Techniczna</a:t>
            </a:r>
            <a:endParaRPr lang="pl-PL" b="1" dirty="0"/>
          </a:p>
        </p:txBody>
      </p:sp>
      <p:pic>
        <p:nvPicPr>
          <p:cNvPr id="1030" name="Picture 6" descr="http://sep.gda.pl/wp-contentgallerygde-2k16/GD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868" y="2420889"/>
            <a:ext cx="3677563" cy="245290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ep.gda.pl/wp-contentgallerygde-2k16/GDE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57" y="2420889"/>
            <a:ext cx="3655303" cy="243805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8071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53701" y="260648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u="sng" dirty="0" smtClean="0"/>
              <a:t>Gdańskie Dni Elektryki 2017</a:t>
            </a:r>
            <a:endParaRPr lang="pl-PL" sz="4400" b="1" u="sng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61" y="2348880"/>
            <a:ext cx="3681202" cy="251522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334" y="2348880"/>
            <a:ext cx="3772831" cy="251522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Obraz 4" descr="sepgdans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6372" y="5229200"/>
            <a:ext cx="788069" cy="10898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10937" y="630554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Stowarzyszenie Elektryków Polskich Oddział Gdańsk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09393" y="1645404"/>
            <a:ext cx="8307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„</a:t>
            </a:r>
            <a:r>
              <a:rPr lang="pl-PL" sz="2200" b="1" dirty="0" smtClean="0"/>
              <a:t>Nowoczesne technologie w stacjach i liniach elektroenergetycznych”</a:t>
            </a:r>
            <a:endParaRPr lang="pl-PL" sz="2200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2766209" y="106563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42. Konferencja Naukowo-Techniczna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8934230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903852" y="260648"/>
            <a:ext cx="7629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u="sng" dirty="0" smtClean="0"/>
              <a:t>I Sympozjum Historia Elektryki</a:t>
            </a:r>
            <a:endParaRPr lang="pl-PL" sz="4400" b="1" u="sng" dirty="0"/>
          </a:p>
        </p:txBody>
      </p:sp>
      <p:pic>
        <p:nvPicPr>
          <p:cNvPr id="5" name="Obraz 4" descr="sepgdan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6372" y="5229200"/>
            <a:ext cx="788069" cy="10898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10937" y="630554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Stowarzyszenie Elektryków Polskich Oddział Gdańsk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215005" y="1077169"/>
            <a:ext cx="2680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29 - 30 czerwca 2015 r.</a:t>
            </a:r>
            <a:endParaRPr lang="pl-PL" sz="22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3400"/>
            <a:ext cx="4824536" cy="316912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251" y="3569728"/>
            <a:ext cx="2509863" cy="165947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388" y="1678768"/>
            <a:ext cx="2465590" cy="165947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412156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sepgdan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6372" y="5229200"/>
            <a:ext cx="788069" cy="10898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10937" y="630554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Stowarzyszenie Elektryków Polskich Oddział Gdańsk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66721" y="192356"/>
            <a:ext cx="79928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Władze wybrane </a:t>
            </a:r>
            <a:r>
              <a:rPr lang="pl-PL" sz="4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25.02.2014 r.</a:t>
            </a:r>
            <a:r>
              <a:rPr lang="pl-PL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pl-PL" sz="4400" b="1" i="1" dirty="0"/>
          </a:p>
        </p:txBody>
      </p:sp>
      <p:sp>
        <p:nvSpPr>
          <p:cNvPr id="8" name="Prostokąt 7"/>
          <p:cNvSpPr/>
          <p:nvPr/>
        </p:nvSpPr>
        <p:spPr>
          <a:xfrm>
            <a:off x="685442" y="1124743"/>
            <a:ext cx="2954655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endParaRPr lang="pl-PL" sz="175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6515826" y="1310910"/>
            <a:ext cx="19266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KOMISJA </a:t>
            </a:r>
            <a:br>
              <a:rPr lang="pl-PL" sz="2800" b="1" dirty="0" smtClean="0"/>
            </a:br>
            <a:r>
              <a:rPr lang="pl-PL" sz="2800" b="1" dirty="0" smtClean="0"/>
              <a:t>REWIZYJNA</a:t>
            </a:r>
            <a:endParaRPr lang="pl-PL" sz="2800" b="1" dirty="0"/>
          </a:p>
        </p:txBody>
      </p:sp>
      <p:sp>
        <p:nvSpPr>
          <p:cNvPr id="7" name="Prostokąt 6"/>
          <p:cNvSpPr/>
          <p:nvPr/>
        </p:nvSpPr>
        <p:spPr>
          <a:xfrm>
            <a:off x="971600" y="2276872"/>
            <a:ext cx="583264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Przewodniczący		Storoniak Tadeusz  	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Wiceprzewodniczący	Stankiewicz Grzegorz	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Sekretarz			Boiwko Mateusz	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Członek komisji		Adamska Urszula	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Członek komisji		Kiełczyński Mikołaj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5616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sepgdan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6372" y="5229200"/>
            <a:ext cx="788069" cy="10898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10937" y="630554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Stowarzyszenie Elektryków Polskich Oddział Gdańsk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66721" y="192356"/>
            <a:ext cx="79928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4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TARGI</a:t>
            </a:r>
            <a:endParaRPr lang="pl-PL" sz="4400" b="1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ctr"/>
            <a:r>
              <a:rPr lang="pl-PL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pl-PL" sz="4400" i="1" dirty="0"/>
          </a:p>
        </p:txBody>
      </p:sp>
      <p:sp>
        <p:nvSpPr>
          <p:cNvPr id="8" name="Prostokąt 7"/>
          <p:cNvSpPr/>
          <p:nvPr/>
        </p:nvSpPr>
        <p:spPr>
          <a:xfrm>
            <a:off x="685442" y="1124743"/>
            <a:ext cx="2954655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endParaRPr lang="pl-PL" sz="1750" dirty="0"/>
          </a:p>
        </p:txBody>
      </p:sp>
      <p:sp>
        <p:nvSpPr>
          <p:cNvPr id="2" name="Prostokąt 1"/>
          <p:cNvSpPr/>
          <p:nvPr/>
        </p:nvSpPr>
        <p:spPr>
          <a:xfrm>
            <a:off x="5232737" y="1172944"/>
            <a:ext cx="3426872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l-P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Targi Kolejowe – TRAKO</a:t>
            </a:r>
            <a:br>
              <a:rPr lang="pl-P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</a:br>
            <a:r>
              <a:rPr lang="pl-PL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Times New Roman"/>
              </a:rPr>
              <a:t>Technicon Innowacje</a:t>
            </a:r>
            <a:endParaRPr lang="pl-PL" sz="2400" b="1" dirty="0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1026" name="Picture 2" descr="Zdjęcie użytkownika Gdańskie Dni Elektryki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65" y="1577949"/>
            <a:ext cx="4043341" cy="303250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dobny obra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393" y="2420888"/>
            <a:ext cx="2068046" cy="292835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nalezione obrazy dla zapytania Technicon innowacje 20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392" y="2638220"/>
            <a:ext cx="1428750" cy="14287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0953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70795" y="260648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u="sng" dirty="0" smtClean="0"/>
              <a:t>Konkursy</a:t>
            </a:r>
            <a:endParaRPr lang="pl-PL" sz="4400" b="1" u="sng" dirty="0"/>
          </a:p>
        </p:txBody>
      </p:sp>
      <p:pic>
        <p:nvPicPr>
          <p:cNvPr id="5" name="Obraz 4" descr="sepgdan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6372" y="5229200"/>
            <a:ext cx="788069" cy="10898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10937" y="630554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Stowarzyszenie Elektryków Polskich Oddział Gdańsk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569534" y="1308845"/>
            <a:ext cx="447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„Na najlepszą pracę dyplomową inżynierską”</a:t>
            </a:r>
            <a:endParaRPr lang="pl-PL" b="1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5868144" y="1170345"/>
            <a:ext cx="2647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/>
              <a:t>„Turniej o Puchar Prezesa </a:t>
            </a:r>
            <a:br>
              <a:rPr lang="pl-PL" b="1" dirty="0" smtClean="0"/>
            </a:br>
            <a:r>
              <a:rPr lang="pl-PL" b="1" dirty="0" smtClean="0"/>
              <a:t>Oddziału Gdańsk SEP”</a:t>
            </a:r>
            <a:endParaRPr lang="pl-PL" b="1" dirty="0"/>
          </a:p>
        </p:txBody>
      </p:sp>
      <p:pic>
        <p:nvPicPr>
          <p:cNvPr id="10242" name="Picture 2" descr="http://sep.gda.pl/wp-contentgalleryxi-turniej/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827" y="3933056"/>
            <a:ext cx="2587385" cy="172357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sep.gda.pl/wp-contentgallerykpi2017/KPETI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685" y="2516010"/>
            <a:ext cx="2519373" cy="167622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sep.gda.pl/wp-content/uploads/2017/04/Plakat_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34" y="1988840"/>
            <a:ext cx="2162563" cy="294303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sep.gda.pl/wp-contentgalleryturniej-puchar-sep-og-2k16/SEP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263" y="1939277"/>
            <a:ext cx="1221601" cy="183124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9341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70795" y="260648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u="sng" dirty="0" smtClean="0"/>
              <a:t>Konkursy cd.</a:t>
            </a:r>
            <a:endParaRPr lang="pl-PL" sz="4400" b="1" u="sng" dirty="0"/>
          </a:p>
        </p:txBody>
      </p:sp>
      <p:pic>
        <p:nvPicPr>
          <p:cNvPr id="5" name="Obraz 4" descr="sepgdan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6372" y="5229200"/>
            <a:ext cx="788069" cy="10898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10937" y="630554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Stowarzyszenie Elektryków Polskich Oddział Gdańsk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569534" y="1308845"/>
            <a:ext cx="4533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„Na najlepszego elektryka w ZSCHiE w Gdyni”</a:t>
            </a:r>
            <a:endParaRPr lang="pl-PL" b="1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6353535" y="1170345"/>
            <a:ext cx="1677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/>
              <a:t>„Do it yourself”</a:t>
            </a:r>
            <a:br>
              <a:rPr lang="pl-PL" b="1" dirty="0" smtClean="0"/>
            </a:br>
            <a:r>
              <a:rPr lang="pl-PL" b="1" dirty="0" smtClean="0"/>
              <a:t>(Zrób to sam)</a:t>
            </a:r>
            <a:endParaRPr lang="pl-PL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878" y="2204864"/>
            <a:ext cx="3242829" cy="243212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42" y="2166403"/>
            <a:ext cx="3345391" cy="25090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9937440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58709" y="18864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/>
              <a:t>Seminaria techniczne organizowane </a:t>
            </a:r>
            <a:r>
              <a:rPr lang="pl-PL" sz="3600" b="1" u="sng" dirty="0" smtClean="0"/>
              <a:t>wspólnie z POIIB</a:t>
            </a:r>
            <a:endParaRPr lang="pl-PL" sz="3600" b="1" u="sng" dirty="0"/>
          </a:p>
        </p:txBody>
      </p:sp>
      <p:pic>
        <p:nvPicPr>
          <p:cNvPr id="5" name="Obraz 4" descr="sepgdan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6372" y="5229200"/>
            <a:ext cx="788069" cy="10898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10937" y="630554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Stowarzyszenie Elektryków Polskich Oddział Gdańsk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218" name="Picture 2" descr="http://sep.gda.pl/wp-contentgalleryszkolenie_18-12/pf_15136780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4" y="1851215"/>
            <a:ext cx="2679778" cy="200983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sep.gda.pl/wp-contentgalleryszkol4/SAM_19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606" y="4005064"/>
            <a:ext cx="2054834" cy="154112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406" y="2060848"/>
            <a:ext cx="3744415" cy="280831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1614125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67544" y="40466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u="sng" dirty="0" smtClean="0"/>
              <a:t>Spotkania świąteczno-noworoczne</a:t>
            </a:r>
            <a:endParaRPr lang="pl-PL" sz="3600" b="1" u="sng" dirty="0"/>
          </a:p>
        </p:txBody>
      </p:sp>
      <p:pic>
        <p:nvPicPr>
          <p:cNvPr id="5" name="Obraz 4" descr="sepgdan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6372" y="5229200"/>
            <a:ext cx="788069" cy="10898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10937" y="630554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Stowarzyszenie Elektryków Polskich Oddział Gdańsk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163226"/>
            <a:ext cx="2592288" cy="194421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74439"/>
            <a:ext cx="2446700" cy="183502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62255"/>
            <a:ext cx="2446702" cy="183502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40970916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sepgdan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6372" y="5229200"/>
            <a:ext cx="788069" cy="10898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10937" y="630554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Stowarzyszenie Elektryków Polskich Oddział Gdańsk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470795" y="26064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u="sng" dirty="0" smtClean="0"/>
              <a:t>Wyjazdy integracyjno-techniczne</a:t>
            </a:r>
            <a:endParaRPr lang="pl-PL" sz="3600" b="1" u="sng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1365307" y="1036631"/>
            <a:ext cx="2491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Kulig 2015 – 2018</a:t>
            </a:r>
            <a:endParaRPr lang="pl-PL" sz="2400" b="1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721118" y="1689940"/>
            <a:ext cx="43677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„Wichrowe Wzgórza”  – Sierakowice (2015)</a:t>
            </a:r>
            <a:endParaRPr lang="pl-PL" sz="800" b="1" dirty="0" smtClean="0"/>
          </a:p>
          <a:p>
            <a:endParaRPr lang="pl-PL" b="1" dirty="0" smtClean="0"/>
          </a:p>
          <a:p>
            <a:r>
              <a:rPr lang="pl-PL" b="1" dirty="0" smtClean="0"/>
              <a:t>„Szarlota” – Kościerzyna (2016)</a:t>
            </a:r>
            <a:br>
              <a:rPr lang="pl-PL" b="1" dirty="0" smtClean="0"/>
            </a:br>
            <a:endParaRPr lang="pl-PL" b="1" dirty="0" smtClean="0"/>
          </a:p>
          <a:p>
            <a:r>
              <a:rPr lang="pl-PL" b="1" dirty="0" smtClean="0"/>
              <a:t>„Folwark Kadyny” – Kadyny (2017)</a:t>
            </a:r>
            <a:br>
              <a:rPr lang="pl-PL" b="1" dirty="0" smtClean="0"/>
            </a:br>
            <a:endParaRPr lang="pl-PL" b="1" dirty="0" smtClean="0"/>
          </a:p>
          <a:p>
            <a:r>
              <a:rPr lang="pl-PL" b="1" dirty="0" smtClean="0"/>
              <a:t>„Na Gwizdówce” – Załakowo (2018)</a:t>
            </a:r>
            <a:endParaRPr lang="pl-PL" b="1" dirty="0"/>
          </a:p>
        </p:txBody>
      </p:sp>
      <p:pic>
        <p:nvPicPr>
          <p:cNvPr id="17" name="Picture 6" descr="http://sep.gda.pl/wp-contentgallerykulig_2018/SAM_2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253" y="1036631"/>
            <a:ext cx="2322785" cy="174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sep.gda.pl/wp-contentgallerykulig2017/Kulig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365" y="3827019"/>
            <a:ext cx="1869640" cy="140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sep.gda.pl/wp-contentgallerykulig2017/Kulig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104" y="2953990"/>
            <a:ext cx="3033085" cy="227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7274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70795" y="26064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u="sng" dirty="0" smtClean="0"/>
              <a:t>Wyjazdy integracyjno-techniczne cd.</a:t>
            </a:r>
            <a:endParaRPr lang="pl-PL" sz="3600" b="1" u="sng" dirty="0"/>
          </a:p>
        </p:txBody>
      </p:sp>
      <p:pic>
        <p:nvPicPr>
          <p:cNvPr id="5" name="Obraz 4" descr="sepgdan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6372" y="5229200"/>
            <a:ext cx="788069" cy="10898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10937" y="630554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Stowarzyszenie Elektryków Polskich Oddział Gdańsk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2760015" y="1027299"/>
            <a:ext cx="38967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b="1" dirty="0" smtClean="0"/>
              <a:t>Z okazji</a:t>
            </a:r>
            <a:br>
              <a:rPr lang="pl-PL" sz="2000" b="1" dirty="0" smtClean="0"/>
            </a:br>
            <a:r>
              <a:rPr lang="pl-PL" sz="2000" b="1" dirty="0" smtClean="0"/>
              <a:t>Międzynarodowego Dnia Elektryka</a:t>
            </a:r>
            <a:endParaRPr lang="pl-PL" sz="2000" b="1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736" y="2624326"/>
            <a:ext cx="2208245" cy="165618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001" y="2599728"/>
            <a:ext cx="2257823" cy="169336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4768002" y="2011641"/>
            <a:ext cx="3677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/>
              <a:t>Pochylnie na Kanale Elbląskim (2017)</a:t>
            </a:r>
            <a:endParaRPr lang="pl-PL" sz="1600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251520" y="1981495"/>
            <a:ext cx="3677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Wdzydze Kiszewskie (2016)</a:t>
            </a:r>
            <a:br>
              <a:rPr lang="pl-PL" sz="1600" b="1" dirty="0" smtClean="0"/>
            </a:br>
            <a:r>
              <a:rPr lang="pl-PL" sz="1600" b="1" dirty="0" smtClean="0"/>
              <a:t>Kaszubski Park Etnograficzny</a:t>
            </a:r>
            <a:endParaRPr lang="pl-PL" sz="16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95" y="2630078"/>
            <a:ext cx="3093093" cy="170522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9405917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sepgdan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6372" y="5229200"/>
            <a:ext cx="788069" cy="10898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10937" y="630554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Stowarzyszenie Elektryków Polskich Oddział Gdańsk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59" y="1657930"/>
            <a:ext cx="2546952" cy="169859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710" y="3578153"/>
            <a:ext cx="2850609" cy="160317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465" y="3578153"/>
            <a:ext cx="2416807" cy="165104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268" y="1657931"/>
            <a:ext cx="2264795" cy="169859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1" name="pole tekstowe 10"/>
          <p:cNvSpPr txBox="1"/>
          <p:nvPr/>
        </p:nvSpPr>
        <p:spPr>
          <a:xfrm>
            <a:off x="470795" y="26064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u="sng" dirty="0" smtClean="0"/>
              <a:t>Wyjazdy integracyjno-techniczne cd.</a:t>
            </a:r>
            <a:endParaRPr lang="pl-PL" sz="3600" b="1" u="sng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1873010" y="1062719"/>
            <a:ext cx="5580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Spływy kajakowe dla członków SEP i POIIB</a:t>
            </a:r>
            <a:endParaRPr lang="pl-PL" sz="2400" b="1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4355976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2142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421218" y="1107285"/>
            <a:ext cx="22850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MALTA (2015)</a:t>
            </a:r>
            <a:endParaRPr lang="pl-PL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az 4" descr="sepgdan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6372" y="5229200"/>
            <a:ext cx="788069" cy="10898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10937" y="630554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Stowarzyszenie Elektryków Polskich Oddział Gdańsk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789099" y="460023"/>
            <a:ext cx="7748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u="sng" dirty="0" smtClean="0"/>
              <a:t>Zagraniczne wyjazdy integracyjne</a:t>
            </a:r>
            <a:endParaRPr lang="pl-PL" sz="3600" b="1" u="sng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56" y="1753613"/>
            <a:ext cx="2521881" cy="189141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401" y="2492896"/>
            <a:ext cx="2496277" cy="187220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212976"/>
            <a:ext cx="2496277" cy="187220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4842327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034873" y="1120933"/>
            <a:ext cx="52565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OBWÓD KALININGRADZKI (2016)</a:t>
            </a:r>
            <a:endParaRPr lang="pl-PL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az 4" descr="sepgdan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6372" y="5229200"/>
            <a:ext cx="788069" cy="10898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10937" y="630554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Stowarzyszenie Elektryków Polskich Oddział Gdańsk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89099" y="460023"/>
            <a:ext cx="7748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u="sng" dirty="0" smtClean="0"/>
              <a:t>Zagraniczne wyjazdy integracyjne</a:t>
            </a:r>
            <a:endParaRPr lang="pl-PL" sz="3600" b="1" u="sng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11" y="2132856"/>
            <a:ext cx="3286795" cy="246509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343" y="2138609"/>
            <a:ext cx="3286793" cy="24650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517781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sepgdan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6372" y="5229200"/>
            <a:ext cx="788069" cy="10898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10937" y="630554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Stowarzyszenie Elektryków Polskich Oddział Gdańsk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66721" y="192356"/>
            <a:ext cx="79928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Władze wybrane </a:t>
            </a:r>
            <a:r>
              <a:rPr lang="pl-PL" sz="4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25.02.2014 r.</a:t>
            </a:r>
            <a:r>
              <a:rPr lang="pl-PL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pl-PL" sz="4400" b="1" i="1" dirty="0"/>
          </a:p>
        </p:txBody>
      </p:sp>
      <p:sp>
        <p:nvSpPr>
          <p:cNvPr id="8" name="Prostokąt 7"/>
          <p:cNvSpPr/>
          <p:nvPr/>
        </p:nvSpPr>
        <p:spPr>
          <a:xfrm>
            <a:off x="685442" y="1124743"/>
            <a:ext cx="2954655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endParaRPr lang="pl-PL" sz="175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6515825" y="1310910"/>
            <a:ext cx="21437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SĄD</a:t>
            </a:r>
            <a:br>
              <a:rPr lang="pl-PL" sz="2800" b="1" dirty="0" smtClean="0"/>
            </a:br>
            <a:r>
              <a:rPr lang="pl-PL" sz="2800" b="1" dirty="0" smtClean="0"/>
              <a:t>KOLEŻEŃSKI</a:t>
            </a:r>
            <a:endParaRPr lang="pl-PL" sz="2800" b="1" dirty="0"/>
          </a:p>
        </p:txBody>
      </p:sp>
      <p:sp>
        <p:nvSpPr>
          <p:cNvPr id="2" name="Prostokąt 1"/>
          <p:cNvSpPr/>
          <p:nvPr/>
        </p:nvSpPr>
        <p:spPr>
          <a:xfrm>
            <a:off x="1115616" y="2326896"/>
            <a:ext cx="511256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Przewodniczący		Wolny Andrzej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Wiceprzewodniczący	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Boryń Henryk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Sekretarz			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Czupryński Bogdan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200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304213" y="1106354"/>
            <a:ext cx="26282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BAŁKANY (2017)</a:t>
            </a:r>
            <a:endParaRPr lang="pl-PL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az 4" descr="sepgdan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6372" y="5229200"/>
            <a:ext cx="788069" cy="10898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10937" y="630554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Stowarzyszenie Elektryków Polskich Oddział Gdańsk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89099" y="460023"/>
            <a:ext cx="7748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u="sng" dirty="0" smtClean="0"/>
              <a:t>Zagraniczne wyjazdy integracyjne</a:t>
            </a:r>
            <a:endParaRPr lang="pl-PL" sz="3600" b="1" u="sng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638" y="1853271"/>
            <a:ext cx="2654726" cy="323664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348880"/>
            <a:ext cx="2651786" cy="198884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2747798" cy="206084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669666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sepgdan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6372" y="5229200"/>
            <a:ext cx="788069" cy="10898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10937" y="630554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Stowarzyszenie Elektryków Polskich Oddział Gdańsk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831571" y="448376"/>
            <a:ext cx="8045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u="sng" dirty="0" smtClean="0"/>
              <a:t>Jubileusz 80-lecia urodzin Andrzeja Wawrzyńskiego</a:t>
            </a:r>
            <a:endParaRPr lang="pl-PL" sz="2800" b="1" u="sng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625" y="1340768"/>
            <a:ext cx="3166781" cy="237508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112" y="2050301"/>
            <a:ext cx="3071264" cy="289086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1311591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sepgdan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6372" y="5229200"/>
            <a:ext cx="788069" cy="10898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10937" y="630554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Stowarzyszenie Elektryków Polskich Oddział Gdańsk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40295" y="440690"/>
            <a:ext cx="804573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300" b="1" u="sng" dirty="0" smtClean="0"/>
              <a:t>SEP-owiec Roku</a:t>
            </a:r>
            <a:endParaRPr lang="pl-PL" sz="4300" b="1" u="sng" dirty="0"/>
          </a:p>
        </p:txBody>
      </p:sp>
      <p:pic>
        <p:nvPicPr>
          <p:cNvPr id="10" name="Obraz 9" descr="dyplomsepowiecrok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1324" y="2097873"/>
            <a:ext cx="1800200" cy="2827307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  <a:softEdge rad="0"/>
          </a:effectLst>
        </p:spPr>
      </p:pic>
      <p:pic>
        <p:nvPicPr>
          <p:cNvPr id="11" name="Obraz 10" descr="Świsulski_Darius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079360"/>
            <a:ext cx="2043877" cy="2864332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  <a:softEdge rad="0"/>
          </a:effectLst>
        </p:spPr>
      </p:pic>
      <p:sp>
        <p:nvSpPr>
          <p:cNvPr id="12" name="pole tekstowe 11"/>
          <p:cNvSpPr txBox="1"/>
          <p:nvPr/>
        </p:nvSpPr>
        <p:spPr>
          <a:xfrm>
            <a:off x="1547664" y="1248363"/>
            <a:ext cx="59784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u="sng" dirty="0" smtClean="0"/>
              <a:t>2013</a:t>
            </a:r>
          </a:p>
          <a:p>
            <a:pPr algn="ctr"/>
            <a:r>
              <a:rPr lang="pl-PL" sz="2400" b="1" dirty="0" smtClean="0"/>
              <a:t>dr hab. inż. Dariusz Świsulski, prof. nadzw. PG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7379221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sepgdan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6372" y="5229200"/>
            <a:ext cx="788069" cy="10898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10937" y="630554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Stowarzyszenie Elektryków Polskich Oddział Gdańsk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40295" y="440690"/>
            <a:ext cx="804573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300" b="1" u="sng" dirty="0" smtClean="0"/>
              <a:t>SEP-owiec Roku</a:t>
            </a:r>
            <a:endParaRPr lang="pl-PL" sz="4300" b="1" u="sng" dirty="0"/>
          </a:p>
        </p:txBody>
      </p:sp>
      <p:sp>
        <p:nvSpPr>
          <p:cNvPr id="2" name="pole tekstowe 1"/>
          <p:cNvSpPr txBox="1"/>
          <p:nvPr/>
        </p:nvSpPr>
        <p:spPr>
          <a:xfrm>
            <a:off x="1125506" y="1379337"/>
            <a:ext cx="3086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u="sng" dirty="0" smtClean="0"/>
              <a:t>2014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mgr inż. Grzegorz Kuczkowski</a:t>
            </a:r>
            <a:endParaRPr lang="pl-PL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782084" y="1378878"/>
            <a:ext cx="2284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u="sng" dirty="0" smtClean="0"/>
              <a:t>2015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mgr inż. Piotr Zimniak</a:t>
            </a:r>
            <a:endParaRPr lang="pl-PL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95" y="2168860"/>
            <a:ext cx="1812690" cy="256490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468" y="2636912"/>
            <a:ext cx="2171733" cy="1628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324217"/>
            <a:ext cx="3296567" cy="225418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3322828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sepgdan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6372" y="5229200"/>
            <a:ext cx="788069" cy="10898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10937" y="630554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Stowarzyszenie Elektryków Polskich Oddział Gdańsk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40295" y="440690"/>
            <a:ext cx="804573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300" b="1" u="sng" dirty="0" smtClean="0"/>
              <a:t>SEP-owiec Roku</a:t>
            </a:r>
            <a:endParaRPr lang="pl-PL" sz="4300" b="1" u="sng" dirty="0"/>
          </a:p>
        </p:txBody>
      </p:sp>
      <p:sp>
        <p:nvSpPr>
          <p:cNvPr id="2" name="pole tekstowe 1"/>
          <p:cNvSpPr txBox="1"/>
          <p:nvPr/>
        </p:nvSpPr>
        <p:spPr>
          <a:xfrm>
            <a:off x="1331640" y="1416929"/>
            <a:ext cx="3331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u="sng" dirty="0" smtClean="0"/>
              <a:t>2016 </a:t>
            </a:r>
          </a:p>
          <a:p>
            <a:pPr algn="ctr"/>
            <a:r>
              <a:rPr lang="pl-PL" b="1" dirty="0" smtClean="0"/>
              <a:t>dr inż. Stanisław Wojtas, doc. PG</a:t>
            </a:r>
            <a:endParaRPr lang="pl-PL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841956" y="1383373"/>
            <a:ext cx="2958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u="sng" dirty="0" smtClean="0"/>
              <a:t>2017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mgr inż. Zuzanna Szumichora</a:t>
            </a:r>
            <a:endParaRPr lang="pl-PL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25" y="2154246"/>
            <a:ext cx="1802835" cy="25368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16" y="2413347"/>
            <a:ext cx="2570211" cy="19276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720" y="2154246"/>
            <a:ext cx="2321337" cy="253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8124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sepgdan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6372" y="5229200"/>
            <a:ext cx="788069" cy="10898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10937" y="630554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Stowarzyszenie Elektryków Polskich Oddział Gdańsk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47316" y="260648"/>
            <a:ext cx="804573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300" b="1" dirty="0" smtClean="0"/>
              <a:t>Osiągnięcia SEP OG </a:t>
            </a:r>
            <a:br>
              <a:rPr lang="pl-PL" sz="4300" b="1" dirty="0" smtClean="0"/>
            </a:br>
            <a:r>
              <a:rPr lang="pl-PL" sz="4300" b="1" u="sng" dirty="0" smtClean="0"/>
              <a:t>w kadencji 2014-2018</a:t>
            </a:r>
            <a:endParaRPr lang="pl-PL" sz="4300" b="1" u="sng" dirty="0"/>
          </a:p>
        </p:txBody>
      </p:sp>
      <p:sp>
        <p:nvSpPr>
          <p:cNvPr id="2" name="Prostokąt 1"/>
          <p:cNvSpPr/>
          <p:nvPr/>
        </p:nvSpPr>
        <p:spPr>
          <a:xfrm>
            <a:off x="647315" y="1844824"/>
            <a:ext cx="8045739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Wysoki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poziom zaangażowania Studenckiego Koła SEP PG,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organizacja corocznych Gdańskich Dni Elektryki i przeniesienie wydarzenia na  Politechnikę Gdańską,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ykliczne szkolenia organizowane wspólnie z POIIB,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dodatni wyniki finansowy w kwocie </a:t>
            </a:r>
            <a:r>
              <a:rPr lang="pl-PL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124.508,14 zł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pomimo organizowania wielu konferencji i wydarzeń technicznych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regularnie zamieszczane w „Tydzień w SEP”, „SPEKTRUM” oraz Biuletynie Pomorskiej Rady FSNT-NOT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publikacje/artykuły dot. wydarzeń w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Oddziale, 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2862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sepgdan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6372" y="5229200"/>
            <a:ext cx="788069" cy="10898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10937" y="630554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Stowarzyszenie Elektryków Polskich Oddział Gdańsk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47316" y="260648"/>
            <a:ext cx="804573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300" b="1" dirty="0" smtClean="0"/>
              <a:t>Osiągnięcia SEP OG </a:t>
            </a:r>
            <a:br>
              <a:rPr lang="pl-PL" sz="4300" b="1" dirty="0" smtClean="0"/>
            </a:br>
            <a:r>
              <a:rPr lang="pl-PL" sz="4300" b="1" u="sng" dirty="0" smtClean="0"/>
              <a:t>w kadencji 2014-2018 cd.</a:t>
            </a:r>
            <a:endParaRPr lang="pl-PL" sz="4300" b="1" u="sng" dirty="0"/>
          </a:p>
        </p:txBody>
      </p:sp>
      <p:sp>
        <p:nvSpPr>
          <p:cNvPr id="2" name="Prostokąt 1"/>
          <p:cNvSpPr/>
          <p:nvPr/>
        </p:nvSpPr>
        <p:spPr>
          <a:xfrm>
            <a:off x="678826" y="1883794"/>
            <a:ext cx="748883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powstanie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nowych projektów i konkursów w tym :</a:t>
            </a:r>
            <a:b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Sympozjum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Historia Elektryki, YES! Gdańsk, Konkurs na najlepszą pracę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dyplomową inżynierską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stworzenie nowej strony internetowej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Oddziału </a:t>
            </a:r>
            <a:b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wraz z dostosowaniem wyglądu do obecnych</a:t>
            </a:r>
            <a:b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trendów oraz jej regularna aktualizacja nt. wydarzeń</a:t>
            </a:r>
            <a:b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Oddziału.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239" y="2767441"/>
            <a:ext cx="2421193" cy="2736304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809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58709" y="1772816"/>
            <a:ext cx="820891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Pomimo prób poprawy nie udało się: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uaktywnić działalności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części kół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zwiększyć wpływów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 działalności Ośrodka Rzeczoznawstwa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pic>
        <p:nvPicPr>
          <p:cNvPr id="5" name="Obraz 4" descr="sepgdan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6372" y="5229200"/>
            <a:ext cx="788069" cy="10898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10937" y="630554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Stowarzyszenie Elektryków Polskich Oddział Gdańsk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754953" y="448377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u="sng" dirty="0" smtClean="0"/>
              <a:t>Niepowodzenia</a:t>
            </a:r>
            <a:endParaRPr lang="pl-PL" sz="4400" b="1" u="sng" dirty="0"/>
          </a:p>
        </p:txBody>
      </p:sp>
    </p:spTree>
    <p:extLst>
      <p:ext uri="{BB962C8B-B14F-4D97-AF65-F5344CB8AC3E}">
        <p14:creationId xmlns:p14="http://schemas.microsoft.com/office/powerpoint/2010/main" val="24917170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58709" y="1844824"/>
            <a:ext cx="8208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/>
              <a:t>W </a:t>
            </a:r>
            <a:r>
              <a:rPr lang="pl-PL" sz="4400" b="1" dirty="0"/>
              <a:t>każdym stowarzyszeniu jest tyle aktywności ile woli </a:t>
            </a:r>
            <a:r>
              <a:rPr lang="pl-PL" sz="4400" b="1" dirty="0" smtClean="0"/>
              <a:t>członków</a:t>
            </a:r>
          </a:p>
          <a:p>
            <a:pPr algn="ctr"/>
            <a:r>
              <a:rPr lang="pl-PL" sz="4400" b="1" dirty="0" smtClean="0"/>
              <a:t> </a:t>
            </a:r>
            <a:r>
              <a:rPr lang="pl-PL" sz="4400" b="1" dirty="0"/>
              <a:t>do pracy </a:t>
            </a:r>
            <a:r>
              <a:rPr lang="pl-PL" sz="4400" b="1" dirty="0" smtClean="0"/>
              <a:t>społecznej.</a:t>
            </a:r>
            <a:endParaRPr lang="pl-PL" sz="4400" b="1" dirty="0"/>
          </a:p>
        </p:txBody>
      </p:sp>
      <p:pic>
        <p:nvPicPr>
          <p:cNvPr id="5" name="Obraz 4" descr="sepgdan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6372" y="5229200"/>
            <a:ext cx="788069" cy="10898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10937" y="630554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Stowarzyszenie Elektryków Polskich Oddział Gdańsk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432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95536" y="332656"/>
            <a:ext cx="57606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700" b="1" dirty="0" smtClean="0"/>
              <a:t>W związku </a:t>
            </a:r>
            <a:r>
              <a:rPr lang="pl-PL" sz="2700" b="1" dirty="0"/>
              <a:t>z zakończeniem </a:t>
            </a:r>
            <a:r>
              <a:rPr lang="pl-PL" sz="2700" b="1" dirty="0" smtClean="0"/>
              <a:t>kolejnej </a:t>
            </a:r>
            <a:br>
              <a:rPr lang="pl-PL" sz="2700" b="1" dirty="0" smtClean="0"/>
            </a:br>
            <a:r>
              <a:rPr lang="pl-PL" sz="2700" b="1" dirty="0" smtClean="0"/>
              <a:t>4-letniej kadencji Prezesa Oddziału Gdańsk SEP i sprawowania urzędu </a:t>
            </a:r>
            <a:br>
              <a:rPr lang="pl-PL" sz="2700" b="1" dirty="0" smtClean="0"/>
            </a:br>
            <a:r>
              <a:rPr lang="pl-PL" sz="2700" b="1" dirty="0" smtClean="0"/>
              <a:t>w latach 2010-2018 składam </a:t>
            </a:r>
            <a:r>
              <a:rPr lang="pl-PL" sz="2700" b="1" dirty="0"/>
              <a:t>gorące podziękowania wszystkim działaczom </a:t>
            </a:r>
            <a:r>
              <a:rPr lang="pl-PL" sz="2700" b="1" dirty="0" smtClean="0"/>
              <a:t>za </a:t>
            </a:r>
            <a:r>
              <a:rPr lang="pl-PL" sz="2700" b="1" dirty="0"/>
              <a:t>aktywną pracę </a:t>
            </a:r>
            <a:r>
              <a:rPr lang="pl-PL" sz="2700" b="1" dirty="0" smtClean="0"/>
              <a:t>oraz </a:t>
            </a:r>
            <a:r>
              <a:rPr lang="pl-PL" sz="2700" b="1" dirty="0"/>
              <a:t>rzetelne wykonywanie zadań dla </a:t>
            </a:r>
            <a:r>
              <a:rPr lang="pl-PL" sz="2700" b="1" dirty="0" smtClean="0"/>
              <a:t>dobra Oddziału.</a:t>
            </a:r>
            <a:endParaRPr lang="pl-PL" sz="2700" b="1" dirty="0"/>
          </a:p>
        </p:txBody>
      </p:sp>
      <p:pic>
        <p:nvPicPr>
          <p:cNvPr id="5" name="Obraz 4" descr="sepgdan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6372" y="5229200"/>
            <a:ext cx="788069" cy="10898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10937" y="630554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Stowarzyszenie Elektryków Polskich Oddział Gdańsk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098" name="Picture 2" descr="Znalezione obrazy dla zapytania kwia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280" y="3397862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835696" y="3781399"/>
            <a:ext cx="41504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 smtClean="0"/>
              <a:t>Prezes </a:t>
            </a:r>
            <a:br>
              <a:rPr lang="pl-PL" sz="2400" b="1" dirty="0" smtClean="0"/>
            </a:br>
            <a:r>
              <a:rPr lang="pl-PL" sz="2400" b="1" dirty="0" smtClean="0"/>
              <a:t>Oddziału Gdańsk SEP</a:t>
            </a:r>
            <a:br>
              <a:rPr lang="pl-PL" sz="2400" b="1" dirty="0" smtClean="0"/>
            </a:br>
            <a:r>
              <a:rPr lang="pl-PL" sz="2400" b="1" dirty="0" smtClean="0"/>
              <a:t>mgr inż. Waldemar Dunajewski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472397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sepgdan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6372" y="5229200"/>
            <a:ext cx="788069" cy="10898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10937" y="630554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Stowarzyszenie Elektryków Polskich Oddział Gdańsk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66721" y="192356"/>
            <a:ext cx="79928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Zmiany w kadencji</a:t>
            </a:r>
            <a:r>
              <a:rPr lang="pl-PL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pl-PL" sz="4400" i="1" dirty="0"/>
          </a:p>
        </p:txBody>
      </p:sp>
      <p:sp>
        <p:nvSpPr>
          <p:cNvPr id="8" name="Prostokąt 7"/>
          <p:cNvSpPr/>
          <p:nvPr/>
        </p:nvSpPr>
        <p:spPr>
          <a:xfrm>
            <a:off x="685442" y="1124743"/>
            <a:ext cx="2954655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endParaRPr lang="pl-PL" sz="1750" dirty="0"/>
          </a:p>
        </p:txBody>
      </p:sp>
      <p:sp>
        <p:nvSpPr>
          <p:cNvPr id="4" name="Prostokąt 3"/>
          <p:cNvSpPr/>
          <p:nvPr/>
        </p:nvSpPr>
        <p:spPr>
          <a:xfrm>
            <a:off x="1354096" y="1357178"/>
            <a:ext cx="667428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Powołania i uzupełnienia:</a:t>
            </a:r>
          </a:p>
          <a:p>
            <a:pPr>
              <a:lnSpc>
                <a:spcPct val="150000"/>
              </a:lnSpc>
            </a:pP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Kol.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Rusin Marek - Wiceprezes - 8 grudnia 2014 r.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167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sepgdan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6372" y="5229200"/>
            <a:ext cx="788069" cy="10898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10937" y="630554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Stowarzyszenie Elektryków Polskich Oddział Gdańsk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66721" y="192356"/>
            <a:ext cx="79928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Posiedzenia w kadencji</a:t>
            </a:r>
            <a:br>
              <a:rPr lang="pl-PL" sz="4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4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4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pl-PL" sz="4400" i="1" dirty="0"/>
          </a:p>
        </p:txBody>
      </p:sp>
      <p:sp>
        <p:nvSpPr>
          <p:cNvPr id="8" name="Prostokąt 7"/>
          <p:cNvSpPr/>
          <p:nvPr/>
        </p:nvSpPr>
        <p:spPr>
          <a:xfrm>
            <a:off x="685442" y="1124743"/>
            <a:ext cx="2954655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endParaRPr lang="pl-PL" sz="1750" dirty="0"/>
          </a:p>
        </p:txBody>
      </p:sp>
      <p:sp>
        <p:nvSpPr>
          <p:cNvPr id="2" name="pole tekstowe 1"/>
          <p:cNvSpPr txBox="1"/>
          <p:nvPr/>
        </p:nvSpPr>
        <p:spPr>
          <a:xfrm>
            <a:off x="1115616" y="1988840"/>
            <a:ext cx="291823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Liczba posiedzeń w kadencji :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Prezydium  Oddziału –  </a:t>
            </a:r>
            <a:r>
              <a:rPr lang="pl-PL" b="1" dirty="0" smtClean="0"/>
              <a:t>48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Zarządu Oddziału – </a:t>
            </a:r>
            <a:r>
              <a:rPr lang="pl-PL" b="1" dirty="0" smtClean="0"/>
              <a:t>39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Ilość podjętych uchwał - </a:t>
            </a:r>
            <a:r>
              <a:rPr lang="pl-PL" b="1" dirty="0" smtClean="0"/>
              <a:t>71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289469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sepgdan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6372" y="5229200"/>
            <a:ext cx="788069" cy="10898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10937" y="630554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Stowarzyszenie Elektryków Polskich Oddział Gdańsk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66721" y="192356"/>
            <a:ext cx="79928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Nadzwyczajne Walne Zgromadzenie </a:t>
            </a:r>
            <a:r>
              <a:rPr lang="pl-PL" sz="4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4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4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Oddziału Gdańsk SEP</a:t>
            </a:r>
            <a:r>
              <a:rPr lang="pl-PL" sz="4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4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4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4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pl-PL" sz="4400" b="1" u="sng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pl-PL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pl-PL" sz="4400" i="1" dirty="0"/>
          </a:p>
        </p:txBody>
      </p:sp>
      <p:sp>
        <p:nvSpPr>
          <p:cNvPr id="8" name="Prostokąt 7"/>
          <p:cNvSpPr/>
          <p:nvPr/>
        </p:nvSpPr>
        <p:spPr>
          <a:xfrm>
            <a:off x="685442" y="1124743"/>
            <a:ext cx="2954655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endParaRPr lang="pl-PL" sz="175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610937" y="1650820"/>
            <a:ext cx="432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NWZO w którym udział wzięło 47 delegatów</a:t>
            </a:r>
            <a:br>
              <a:rPr lang="pl-PL" dirty="0" smtClean="0"/>
            </a:br>
            <a:r>
              <a:rPr lang="pl-PL" dirty="0" smtClean="0"/>
              <a:t>odbyło się w dniu 8 grudnia 2014 r.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870402" y="2501899"/>
            <a:ext cx="75608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W trakcie NWZO :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- Przeprowadzono głosowanie nad przyjęciem Regulaminu Zarządu Oddziału Gdańsk SEP z poprawkami,</a:t>
            </a:r>
          </a:p>
          <a:p>
            <a:pPr algn="just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- Przeprowadzono głosowanie nad przyjęciem Regulaminu Nadania Godności  Honorowego Prezesa  Oddziału Gdańsk SEP z poprawkami.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0138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sepgdans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6372" y="5229200"/>
            <a:ext cx="788069" cy="10898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10937" y="6305544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Stowarzyszenie Elektryków Polskich Oddział Gdańsk</a:t>
            </a:r>
            <a:endParaRPr lang="pl-PL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66721" y="192356"/>
            <a:ext cx="79928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Funkcjonowanie Biura w okresie </a:t>
            </a:r>
            <a:r>
              <a:rPr lang="pl-PL" sz="44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kadencji</a:t>
            </a:r>
          </a:p>
          <a:p>
            <a:pPr algn="ctr"/>
            <a:r>
              <a:rPr lang="pl-PL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pl-PL" sz="4400" i="1" dirty="0"/>
          </a:p>
        </p:txBody>
      </p:sp>
      <p:sp>
        <p:nvSpPr>
          <p:cNvPr id="8" name="Prostokąt 7"/>
          <p:cNvSpPr/>
          <p:nvPr/>
        </p:nvSpPr>
        <p:spPr>
          <a:xfrm>
            <a:off x="685442" y="1124743"/>
            <a:ext cx="2954655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endParaRPr lang="pl-PL" sz="175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984108" y="1844824"/>
            <a:ext cx="73581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 minionej kadencji na stanowisku Kierownika Biura SEP Oddział Gdańsk zatrudniona była kol. Bożena Rybiałek (wieloletni pracownik).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Zmiany w zatrudnieniu pracowników biura: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zakończenie współpracy z kol. Tomaszem Jamróz – 05.2014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zatrudnienie na stanowisku Referenta kol. Marka </a:t>
            </a:r>
            <a:r>
              <a:rPr lang="pl-PL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Behnke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05.2014 – który  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obecnie zajmuje stanowisko Głównego specjalisty ds. administracyjnych</a:t>
            </a:r>
          </a:p>
          <a:p>
            <a:pPr>
              <a:lnSpc>
                <a:spcPct val="150000"/>
              </a:lnSpc>
            </a:pP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1370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1143</TotalTime>
  <Words>1531</Words>
  <Application>Microsoft Office PowerPoint</Application>
  <PresentationFormat>Pokaz na ekranie (4:3)</PresentationFormat>
  <Paragraphs>352</Paragraphs>
  <Slides>59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59</vt:i4>
      </vt:variant>
    </vt:vector>
  </HeadingPairs>
  <TitlesOfParts>
    <vt:vector size="60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Wystąpienie  Prezesa SEP O. Gdańsk  na  Sprawozdawczo Wyborczym WZDO za kadencję  18.03.2010-25.02.2014</dc:title>
  <dc:creator>Tomek</dc:creator>
  <cp:lastModifiedBy>SEJP</cp:lastModifiedBy>
  <cp:revision>178</cp:revision>
  <dcterms:created xsi:type="dcterms:W3CDTF">2014-02-18T17:56:49Z</dcterms:created>
  <dcterms:modified xsi:type="dcterms:W3CDTF">2018-03-10T14:15:56Z</dcterms:modified>
</cp:coreProperties>
</file>